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70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7261-6A66-47FF-8FA2-FE7531D5D178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147E-AF72-45C4-B724-63525F7FB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04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7261-6A66-47FF-8FA2-FE7531D5D178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147E-AF72-45C4-B724-63525F7FB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82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7261-6A66-47FF-8FA2-FE7531D5D178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147E-AF72-45C4-B724-63525F7FB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99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7261-6A66-47FF-8FA2-FE7531D5D178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147E-AF72-45C4-B724-63525F7FB66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9603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7261-6A66-47FF-8FA2-FE7531D5D178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147E-AF72-45C4-B724-63525F7FB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222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7261-6A66-47FF-8FA2-FE7531D5D178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147E-AF72-45C4-B724-63525F7FB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284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7261-6A66-47FF-8FA2-FE7531D5D178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147E-AF72-45C4-B724-63525F7FB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355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7261-6A66-47FF-8FA2-FE7531D5D178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147E-AF72-45C4-B724-63525F7FB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752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7261-6A66-47FF-8FA2-FE7531D5D178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147E-AF72-45C4-B724-63525F7FB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873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7261-6A66-47FF-8FA2-FE7531D5D178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147E-AF72-45C4-B724-63525F7FB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95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7261-6A66-47FF-8FA2-FE7531D5D178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147E-AF72-45C4-B724-63525F7FB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62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7261-6A66-47FF-8FA2-FE7531D5D178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147E-AF72-45C4-B724-63525F7FB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61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7261-6A66-47FF-8FA2-FE7531D5D178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147E-AF72-45C4-B724-63525F7FB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028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7261-6A66-47FF-8FA2-FE7531D5D178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147E-AF72-45C4-B724-63525F7FB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48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7261-6A66-47FF-8FA2-FE7531D5D178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147E-AF72-45C4-B724-63525F7FB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83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7261-6A66-47FF-8FA2-FE7531D5D178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147E-AF72-45C4-B724-63525F7FB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72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7261-6A66-47FF-8FA2-FE7531D5D178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147E-AF72-45C4-B724-63525F7FB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53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9987261-6A66-47FF-8FA2-FE7531D5D178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547147E-AF72-45C4-B724-63525F7FB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35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D02B0F-E219-4EE5-815B-3CD1218AA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842465"/>
          </a:xfrm>
        </p:spPr>
        <p:txBody>
          <a:bodyPr>
            <a:normAutofit/>
          </a:bodyPr>
          <a:lstStyle/>
          <a:p>
            <a:r>
              <a:rPr lang="zh-CN" altLang="en-US" sz="6600" dirty="0"/>
              <a:t>液体粘滞系数测量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77FDF82-00B9-45E7-A468-9277B71D0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2105025"/>
          </a:xfrm>
        </p:spPr>
        <p:txBody>
          <a:bodyPr>
            <a:normAutofit/>
          </a:bodyPr>
          <a:lstStyle/>
          <a:p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Algerian" panose="04020705040A02060702" pitchFamily="82" charset="0"/>
            </a:endParaRPr>
          </a:p>
          <a:p>
            <a:pPr algn="l" eaLnBrk="1" hangingPunct="1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吕军</a:t>
            </a:r>
          </a:p>
          <a:p>
            <a:pPr algn="l" eaLnBrk="1" hangingPunct="1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2021.9.23</a:t>
            </a: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34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E9ED03D3-70A3-45FE-850E-9C8F6AD73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630461"/>
              </p:ext>
            </p:extLst>
          </p:nvPr>
        </p:nvGraphicFramePr>
        <p:xfrm>
          <a:off x="953059" y="1712259"/>
          <a:ext cx="9403975" cy="4538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6333">
                  <a:extLst>
                    <a:ext uri="{9D8B030D-6E8A-4147-A177-3AD203B41FA5}">
                      <a16:colId xmlns:a16="http://schemas.microsoft.com/office/drawing/2014/main" val="4142629494"/>
                    </a:ext>
                  </a:extLst>
                </a:gridCol>
                <a:gridCol w="2341015">
                  <a:extLst>
                    <a:ext uri="{9D8B030D-6E8A-4147-A177-3AD203B41FA5}">
                      <a16:colId xmlns:a16="http://schemas.microsoft.com/office/drawing/2014/main" val="3111652475"/>
                    </a:ext>
                  </a:extLst>
                </a:gridCol>
                <a:gridCol w="2341015">
                  <a:extLst>
                    <a:ext uri="{9D8B030D-6E8A-4147-A177-3AD203B41FA5}">
                      <a16:colId xmlns:a16="http://schemas.microsoft.com/office/drawing/2014/main" val="1981680091"/>
                    </a:ext>
                  </a:extLst>
                </a:gridCol>
                <a:gridCol w="2395612">
                  <a:extLst>
                    <a:ext uri="{9D8B030D-6E8A-4147-A177-3AD203B41FA5}">
                      <a16:colId xmlns:a16="http://schemas.microsoft.com/office/drawing/2014/main" val="4196341902"/>
                    </a:ext>
                  </a:extLst>
                </a:gridCol>
              </a:tblGrid>
              <a:tr h="644930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序号</a:t>
                      </a:r>
                      <a:r>
                        <a:rPr lang="en-US" altLang="zh-CN" sz="2400" dirty="0" err="1"/>
                        <a:t>i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/>
                        <a:t>时刻</a:t>
                      </a:r>
                      <a:r>
                        <a:rPr lang="en-US" altLang="zh-CN" sz="2400" dirty="0" err="1"/>
                        <a:t>ti</a:t>
                      </a:r>
                      <a:r>
                        <a:rPr lang="en-US" altLang="zh-CN" sz="2400" dirty="0"/>
                        <a:t>/s</a:t>
                      </a:r>
                      <a:endParaRPr lang="zh-CN" altLang="en-US" sz="2400" dirty="0"/>
                    </a:p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/>
                        <a:t>液面高度</a:t>
                      </a:r>
                      <a:r>
                        <a:rPr lang="en-US" altLang="zh-CN" sz="2400" dirty="0" err="1"/>
                        <a:t>yi</a:t>
                      </a:r>
                      <a:r>
                        <a:rPr lang="en-US" altLang="zh-CN" sz="2400" dirty="0"/>
                        <a:t>/cm</a:t>
                      </a:r>
                      <a:endParaRPr lang="zh-CN" altLang="en-US" sz="2400" dirty="0"/>
                    </a:p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有效体积</a:t>
                      </a:r>
                      <a:r>
                        <a:rPr lang="en-US" altLang="zh-CN" sz="2400" dirty="0"/>
                        <a:t>Vi/cm</a:t>
                      </a:r>
                      <a:r>
                        <a:rPr lang="en-US" altLang="zh-CN" sz="2400" baseline="30000" dirty="0"/>
                        <a:t>3</a:t>
                      </a:r>
                      <a:endParaRPr lang="zh-CN" altLang="en-US" sz="24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72299"/>
                  </a:ext>
                </a:extLst>
              </a:tr>
              <a:tr h="37365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02799"/>
                  </a:ext>
                </a:extLst>
              </a:tr>
              <a:tr h="37365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816085"/>
                  </a:ext>
                </a:extLst>
              </a:tr>
              <a:tr h="373650"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347032"/>
                  </a:ext>
                </a:extLst>
              </a:tr>
              <a:tr h="373650"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805846"/>
                  </a:ext>
                </a:extLst>
              </a:tr>
              <a:tr h="373650"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951121"/>
                  </a:ext>
                </a:extLst>
              </a:tr>
              <a:tr h="373650"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887953"/>
                  </a:ext>
                </a:extLst>
              </a:tr>
              <a:tr h="368531"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704746"/>
                  </a:ext>
                </a:extLst>
              </a:tr>
              <a:tr h="368531"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843560"/>
                  </a:ext>
                </a:extLst>
              </a:tr>
              <a:tr h="368531">
                <a:tc>
                  <a:txBody>
                    <a:bodyPr/>
                    <a:lstStyle/>
                    <a:p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39138"/>
                  </a:ext>
                </a:extLst>
              </a:tr>
              <a:tr h="368531"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17480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834BFE20-D51F-4168-8F0A-C690E3185D44}"/>
              </a:ext>
            </a:extLst>
          </p:cNvPr>
          <p:cNvSpPr txBox="1"/>
          <p:nvPr/>
        </p:nvSpPr>
        <p:spPr>
          <a:xfrm>
            <a:off x="4429172" y="286982"/>
            <a:ext cx="2736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表</a:t>
            </a:r>
            <a:r>
              <a:rPr lang="en-US" altLang="zh-CN" sz="2800" dirty="0"/>
              <a:t>1  </a:t>
            </a:r>
            <a:r>
              <a:rPr lang="zh-CN" altLang="en-US" sz="2800" dirty="0"/>
              <a:t>实验数据表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3934FA3-42C3-4F96-8E60-4B43000A460D}"/>
              </a:ext>
            </a:extLst>
          </p:cNvPr>
          <p:cNvSpPr txBox="1"/>
          <p:nvPr/>
        </p:nvSpPr>
        <p:spPr>
          <a:xfrm>
            <a:off x="953059" y="810202"/>
            <a:ext cx="9688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7030A0"/>
                </a:solidFill>
              </a:rPr>
              <a:t>流管直径</a:t>
            </a:r>
            <a:r>
              <a:rPr lang="en-US" altLang="zh-CN" sz="2400" dirty="0">
                <a:solidFill>
                  <a:srgbClr val="7030A0"/>
                </a:solidFill>
              </a:rPr>
              <a:t>d=2a=0.1cm</a:t>
            </a:r>
            <a:r>
              <a:rPr lang="zh-CN" altLang="en-US" sz="2400" dirty="0">
                <a:solidFill>
                  <a:srgbClr val="7030A0"/>
                </a:solidFill>
              </a:rPr>
              <a:t>，流管长度</a:t>
            </a:r>
            <a:r>
              <a:rPr lang="en-US" altLang="zh-CN" sz="2400" dirty="0">
                <a:solidFill>
                  <a:srgbClr val="7030A0"/>
                </a:solidFill>
              </a:rPr>
              <a:t>L= 15cm</a:t>
            </a:r>
            <a:r>
              <a:rPr lang="zh-CN" altLang="en-US" sz="2400" dirty="0">
                <a:solidFill>
                  <a:srgbClr val="7030A0"/>
                </a:solidFill>
              </a:rPr>
              <a:t>，蓄水筒半径 </a:t>
            </a:r>
            <a:r>
              <a:rPr lang="en-US" altLang="zh-CN" sz="2400" dirty="0">
                <a:solidFill>
                  <a:srgbClr val="7030A0"/>
                </a:solidFill>
              </a:rPr>
              <a:t>R=3.7cm</a:t>
            </a:r>
            <a:r>
              <a:rPr lang="zh-CN" altLang="en-US" sz="2400" dirty="0">
                <a:solidFill>
                  <a:srgbClr val="7030A0"/>
                </a:solidFill>
              </a:rPr>
              <a:t>，</a:t>
            </a:r>
            <a:endParaRPr lang="en-US" altLang="zh-CN" sz="2400" dirty="0">
              <a:solidFill>
                <a:srgbClr val="7030A0"/>
              </a:solidFill>
            </a:endParaRPr>
          </a:p>
          <a:p>
            <a:r>
              <a:rPr lang="zh-CN" altLang="en-US" sz="2400" dirty="0">
                <a:solidFill>
                  <a:srgbClr val="7030A0"/>
                </a:solidFill>
              </a:rPr>
              <a:t>液体温度</a:t>
            </a:r>
            <a:r>
              <a:rPr lang="en-US" altLang="zh-CN" sz="2400" dirty="0">
                <a:solidFill>
                  <a:srgbClr val="7030A0"/>
                </a:solidFill>
              </a:rPr>
              <a:t>T=       </a:t>
            </a:r>
            <a:r>
              <a:rPr lang="en-US" altLang="zh-CN" sz="2400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◦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400" dirty="0">
                <a:solidFill>
                  <a:srgbClr val="7030A0"/>
                </a:solidFill>
              </a:rPr>
              <a:t>液体密度</a:t>
            </a:r>
            <a:r>
              <a:rPr lang="el-GR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  g/cm</a:t>
            </a:r>
            <a:r>
              <a:rPr lang="en-US" altLang="zh-CN" sz="2400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，重力加速度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g=980cm/s</a:t>
            </a:r>
            <a:r>
              <a:rPr lang="en-US" altLang="zh-CN" sz="2400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baseline="30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609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BBE0F9B-388B-4D20-8CCC-EFE30E8DCCE3}"/>
                  </a:ext>
                </a:extLst>
              </p:cNvPr>
              <p:cNvSpPr txBox="1"/>
              <p:nvPr/>
            </p:nvSpPr>
            <p:spPr>
              <a:xfrm>
                <a:off x="2608730" y="847164"/>
                <a:ext cx="199516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𝑘𝑡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BBE0F9B-388B-4D20-8CCC-EFE30E8D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30" y="847164"/>
                <a:ext cx="1995162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095F099D-F23E-4082-8F15-E9015A5E0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764" y="203547"/>
            <a:ext cx="4584589" cy="275563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1E54A0C-AC07-4F54-B593-99F599D8D560}"/>
              </a:ext>
            </a:extLst>
          </p:cNvPr>
          <p:cNvSpPr txBox="1"/>
          <p:nvPr/>
        </p:nvSpPr>
        <p:spPr>
          <a:xfrm>
            <a:off x="1577788" y="84716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设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DA305AA-33F3-45CF-A765-CC975B9E63B8}"/>
              </a:ext>
            </a:extLst>
          </p:cNvPr>
          <p:cNvSpPr txBox="1"/>
          <p:nvPr/>
        </p:nvSpPr>
        <p:spPr>
          <a:xfrm>
            <a:off x="1577787" y="1581362"/>
            <a:ext cx="4533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给定</a:t>
            </a:r>
            <a:r>
              <a:rPr lang="en-US" altLang="zh-C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3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方程预测值为</a:t>
            </a:r>
            <a:r>
              <a:rPr lang="en-US" altLang="zh-C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altLang="zh-CN" sz="3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+b</a:t>
            </a:r>
            <a:endParaRPr lang="zh-CN" altLang="en-US" sz="3200" i="1" baseline="-25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59F2FF1-FF96-48BB-A116-63132F31AFC3}"/>
              </a:ext>
            </a:extLst>
          </p:cNvPr>
          <p:cNvSpPr txBox="1"/>
          <p:nvPr/>
        </p:nvSpPr>
        <p:spPr>
          <a:xfrm>
            <a:off x="1577787" y="2368104"/>
            <a:ext cx="3914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给定</a:t>
            </a:r>
            <a:r>
              <a:rPr lang="en-US" altLang="zh-C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3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实验测定值为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zh-CN" altLang="en-US" sz="3200" i="1" baseline="-25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6F5D1BF-2934-4B24-8FD1-817A8CD496B5}"/>
              </a:ext>
            </a:extLst>
          </p:cNvPr>
          <p:cNvSpPr txBox="1"/>
          <p:nvPr/>
        </p:nvSpPr>
        <p:spPr>
          <a:xfrm>
            <a:off x="1591206" y="3108601"/>
            <a:ext cx="8505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令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3200" dirty="0"/>
              <a:t>为所有预测值与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实验值的偏差的平方和，即</a:t>
            </a:r>
            <a:endParaRPr lang="zh-CN" altLang="en-US" sz="3200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15B64AA-B926-421E-AB64-E048C6709A41}"/>
                  </a:ext>
                </a:extLst>
              </p:cNvPr>
              <p:cNvSpPr txBox="1"/>
              <p:nvPr/>
            </p:nvSpPr>
            <p:spPr>
              <a:xfrm>
                <a:off x="4079484" y="3842799"/>
                <a:ext cx="3840667" cy="5040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3200" dirty="0"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zh-CN" altLang="en-US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zh-CN" altLang="en-US" sz="3200" i="1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15B64AA-B926-421E-AB64-E048C6709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484" y="3842799"/>
                <a:ext cx="3840667" cy="504049"/>
              </a:xfrm>
              <a:prstGeom prst="rect">
                <a:avLst/>
              </a:prstGeom>
              <a:blipFill>
                <a:blip r:embed="rId4"/>
                <a:stretch>
                  <a:fillRect l="-6349" t="-24096" b="-45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9D36226C-32F5-451D-881E-0B64E5FB301E}"/>
              </a:ext>
            </a:extLst>
          </p:cNvPr>
          <p:cNvSpPr txBox="1"/>
          <p:nvPr/>
        </p:nvSpPr>
        <p:spPr>
          <a:xfrm>
            <a:off x="1615920" y="4496271"/>
            <a:ext cx="5428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最优拟合为 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zh-CN" altLang="en-US" sz="3200" dirty="0"/>
              <a:t>取得最小值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，即</a:t>
            </a:r>
            <a:endParaRPr lang="zh-CN" altLang="en-US" sz="3200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EE16B50-5A2B-4C3A-B764-E4F1D8089232}"/>
                  </a:ext>
                </a:extLst>
              </p:cNvPr>
              <p:cNvSpPr txBox="1"/>
              <p:nvPr/>
            </p:nvSpPr>
            <p:spPr>
              <a:xfrm>
                <a:off x="4329964" y="5161667"/>
                <a:ext cx="3284874" cy="936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32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zh-CN" altLang="en-US" sz="32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=0;      </m:t>
                      </m:r>
                      <m:f>
                        <m:f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zh-CN" altLang="en-US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EE16B50-5A2B-4C3A-B764-E4F1D8089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964" y="5161667"/>
                <a:ext cx="3284874" cy="9364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38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D8D5DC-1589-4D70-8F8B-2B9819089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00" y="331338"/>
            <a:ext cx="10364451" cy="695933"/>
          </a:xfrm>
        </p:spPr>
        <p:txBody>
          <a:bodyPr/>
          <a:lstStyle/>
          <a:p>
            <a:pPr algn="l"/>
            <a:r>
              <a:rPr lang="zh-CN" altLang="en-US" dirty="0">
                <a:latin typeface="华文琥珀" panose="02010800040101010101" pitchFamily="2" charset="-122"/>
                <a:ea typeface="华文琥珀" panose="02010800040101010101" pitchFamily="2" charset="-122"/>
              </a:rPr>
              <a:t>数据处理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3501EC-AC87-490B-8D50-26370909B1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875966"/>
            <a:ext cx="10363826" cy="265006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1.</a:t>
            </a:r>
            <a:r>
              <a:rPr lang="zh-CN" altLang="en-US" sz="2800" dirty="0"/>
              <a:t>最小二乘法计算粘滞系数</a:t>
            </a:r>
            <a:endParaRPr lang="en-US" altLang="zh-CN" sz="2800" dirty="0"/>
          </a:p>
          <a:p>
            <a:endParaRPr lang="en-US" altLang="zh-CN" sz="2800" dirty="0"/>
          </a:p>
          <a:p>
            <a:endParaRPr lang="en-US" altLang="zh-CN" sz="2800" dirty="0"/>
          </a:p>
          <a:p>
            <a:r>
              <a:rPr lang="en-US" altLang="zh-CN" sz="2800" dirty="0"/>
              <a:t>2.</a:t>
            </a:r>
            <a:r>
              <a:rPr lang="zh-CN" altLang="en-US" sz="2800" dirty="0"/>
              <a:t>逐差法计算平均流量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2FC3DF0-EEA5-4DF5-A484-70F8158D454E}"/>
                  </a:ext>
                </a:extLst>
              </p:cNvPr>
              <p:cNvSpPr txBox="1"/>
              <p:nvPr/>
            </p:nvSpPr>
            <p:spPr>
              <a:xfrm>
                <a:off x="4664480" y="1529745"/>
                <a:ext cx="1801348" cy="7669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320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zh-CN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320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sSup>
                          <m:sSup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sSup>
                          <m:sSup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zh-CN" altLang="en-US" sz="3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2FC3DF0-EEA5-4DF5-A484-70F8158D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480" y="1529745"/>
                <a:ext cx="1801348" cy="766941"/>
              </a:xfrm>
              <a:prstGeom prst="rect">
                <a:avLst/>
              </a:prstGeom>
              <a:blipFill>
                <a:blip r:embed="rId2"/>
                <a:stretch>
                  <a:fillRect l="-1014" b="-158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C6E40E29-8796-4E24-A3DF-AC7451B9EF19}"/>
              </a:ext>
            </a:extLst>
          </p:cNvPr>
          <p:cNvSpPr txBox="1"/>
          <p:nvPr/>
        </p:nvSpPr>
        <p:spPr>
          <a:xfrm>
            <a:off x="2441970" y="3526035"/>
            <a:ext cx="1894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/>
              <a:t>平均流量</a:t>
            </a:r>
            <a:r>
              <a:rPr lang="en-US" altLang="zh-CN" sz="2800" dirty="0"/>
              <a:t>: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178292A-D8FD-45D3-9D12-825C54F51A2B}"/>
                  </a:ext>
                </a:extLst>
              </p:cNvPr>
              <p:cNvSpPr txBox="1"/>
              <p:nvPr/>
            </p:nvSpPr>
            <p:spPr>
              <a:xfrm>
                <a:off x="4109476" y="3175439"/>
                <a:ext cx="4838700" cy="1130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zh-CN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altLang="zh-CN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CN" sz="32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CN" sz="32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CN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+5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altLang="zh-CN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zh-CN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altLang="zh-CN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sub>
                              </m:sSub>
                              <m:r>
                                <a:rPr lang="en-US" altLang="zh-CN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178292A-D8FD-45D3-9D12-825C54F51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476" y="3175439"/>
                <a:ext cx="4838700" cy="11306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C904D3F6-8A38-4958-B614-CFB75169A078}"/>
              </a:ext>
            </a:extLst>
          </p:cNvPr>
          <p:cNvSpPr txBox="1"/>
          <p:nvPr/>
        </p:nvSpPr>
        <p:spPr>
          <a:xfrm>
            <a:off x="2441969" y="4520186"/>
            <a:ext cx="1894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/>
              <a:t>平均流速</a:t>
            </a:r>
            <a:r>
              <a:rPr lang="en-US" altLang="zh-CN" sz="2800" dirty="0"/>
              <a:t>: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A41CE96-710A-4FED-A1FA-4130D80B11F6}"/>
                  </a:ext>
                </a:extLst>
              </p:cNvPr>
              <p:cNvSpPr txBox="1"/>
              <p:nvPr/>
            </p:nvSpPr>
            <p:spPr>
              <a:xfrm>
                <a:off x="4336312" y="4240269"/>
                <a:ext cx="1894344" cy="1083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CN" alt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r>
                            <a:rPr lang="zh-CN" altLang="en-US" sz="3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A41CE96-710A-4FED-A1FA-4130D80B1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312" y="4240269"/>
                <a:ext cx="1894344" cy="1083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427A0E0-8736-4E2D-A018-4CCD3BF83CCF}"/>
                  </a:ext>
                </a:extLst>
              </p:cNvPr>
              <p:cNvSpPr txBox="1"/>
              <p:nvPr/>
            </p:nvSpPr>
            <p:spPr>
              <a:xfrm>
                <a:off x="4530774" y="5472856"/>
                <a:ext cx="1812869" cy="10183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32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acc>
                            <m:accPr>
                              <m:chr m:val="̅"/>
                              <m:ctrlPr>
                                <a:rPr lang="zh-CN" alt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zh-CN" altLang="en-US" sz="32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427A0E0-8736-4E2D-A018-4CCD3BF83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774" y="5472856"/>
                <a:ext cx="1812869" cy="10183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37956B4A-27D6-4F5C-8882-6FC16692F151}"/>
              </a:ext>
            </a:extLst>
          </p:cNvPr>
          <p:cNvSpPr txBox="1"/>
          <p:nvPr/>
        </p:nvSpPr>
        <p:spPr>
          <a:xfrm>
            <a:off x="2441969" y="5720424"/>
            <a:ext cx="1894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/>
              <a:t>雷诺数</a:t>
            </a:r>
            <a:r>
              <a:rPr lang="en-US" altLang="zh-CN" sz="2800" dirty="0"/>
              <a:t>:</a:t>
            </a:r>
            <a:endParaRPr lang="zh-CN" altLang="en-US" sz="28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F6ACB44-2561-4AEC-A164-B3DAC0265B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087" y="1377867"/>
            <a:ext cx="2414225" cy="57307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918AA9E-1107-4C3E-B7FF-DC8842BCA3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1727" y="110138"/>
            <a:ext cx="4584589" cy="2755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08E644F-1534-42D6-8037-C06FAF32B788}"/>
                  </a:ext>
                </a:extLst>
              </p:cNvPr>
              <p:cNvSpPr txBox="1"/>
              <p:nvPr/>
            </p:nvSpPr>
            <p:spPr>
              <a:xfrm>
                <a:off x="963414" y="2055315"/>
                <a:ext cx="29107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𝑙𝑛𝑦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𝑏𝑡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08E644F-1534-42D6-8037-C06FAF32B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414" y="2055315"/>
                <a:ext cx="291079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323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A3FB39-0C17-4807-86E6-351D9509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10233"/>
          </a:xfrm>
        </p:spPr>
        <p:txBody>
          <a:bodyPr/>
          <a:lstStyle/>
          <a:p>
            <a:pPr algn="l"/>
            <a:r>
              <a:rPr lang="zh-CN" altLang="en-US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注意事项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59FA59-42AA-4762-94BF-FDB8226392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496033"/>
            <a:ext cx="10363826" cy="474345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</a:rPr>
              <a:t>1.</a:t>
            </a:r>
            <a:r>
              <a:rPr lang="zh-CN" altLang="en-US" sz="2800" dirty="0">
                <a:solidFill>
                  <a:srgbClr val="002060"/>
                </a:solidFill>
              </a:rPr>
              <a:t>实验时注意检查毛细管是否通畅（观察流出的水流的射程，如果射程很短约小于</a:t>
            </a:r>
            <a:r>
              <a:rPr lang="en-US" altLang="zh-CN" sz="2800" dirty="0">
                <a:solidFill>
                  <a:srgbClr val="002060"/>
                </a:solidFill>
              </a:rPr>
              <a:t>10cm</a:t>
            </a:r>
            <a:r>
              <a:rPr lang="zh-CN" altLang="en-US" sz="2800" dirty="0">
                <a:solidFill>
                  <a:srgbClr val="002060"/>
                </a:solidFill>
              </a:rPr>
              <a:t>，则需疏通），蓄水筒加水后要注意排除气泡，否则会影响实验测量结果。 </a:t>
            </a:r>
            <a:endParaRPr lang="en-US" altLang="zh-CN" sz="2800" dirty="0">
              <a:solidFill>
                <a:srgbClr val="002060"/>
              </a:solidFill>
            </a:endParaRPr>
          </a:p>
          <a:p>
            <a:r>
              <a:rPr lang="en-US" altLang="zh-CN" sz="2800" dirty="0">
                <a:solidFill>
                  <a:srgbClr val="C00000"/>
                </a:solidFill>
              </a:rPr>
              <a:t>2.</a:t>
            </a:r>
            <a:r>
              <a:rPr lang="zh-CN" altLang="en-US" sz="2800" dirty="0">
                <a:solidFill>
                  <a:srgbClr val="C00000"/>
                </a:solidFill>
              </a:rPr>
              <a:t>蓄水筒加水时，液面高度最好要在 </a:t>
            </a:r>
            <a:r>
              <a:rPr lang="en-US" altLang="zh-CN" sz="2800" dirty="0">
                <a:solidFill>
                  <a:srgbClr val="C00000"/>
                </a:solidFill>
              </a:rPr>
              <a:t>49cm </a:t>
            </a:r>
            <a:r>
              <a:rPr lang="zh-CN" altLang="en-US" sz="2800" dirty="0">
                <a:solidFill>
                  <a:srgbClr val="C00000"/>
                </a:solidFill>
              </a:rPr>
              <a:t>以上，实验计时起点时液面高度也尽量高一些，最好在</a:t>
            </a:r>
            <a:r>
              <a:rPr lang="en-US" altLang="zh-CN" sz="2800" dirty="0">
                <a:solidFill>
                  <a:srgbClr val="C00000"/>
                </a:solidFill>
              </a:rPr>
              <a:t>48cm</a:t>
            </a:r>
            <a:r>
              <a:rPr lang="zh-CN" altLang="en-US" sz="2800" dirty="0">
                <a:solidFill>
                  <a:srgbClr val="C00000"/>
                </a:solidFill>
              </a:rPr>
              <a:t>或以上。</a:t>
            </a:r>
            <a:endParaRPr lang="en-US" altLang="zh-CN" sz="2800" dirty="0">
              <a:solidFill>
                <a:srgbClr val="C00000"/>
              </a:solidFill>
            </a:endParaRPr>
          </a:p>
          <a:p>
            <a:r>
              <a:rPr lang="zh-CN" altLang="en-US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>
                <a:solidFill>
                  <a:srgbClr val="002060"/>
                </a:solidFill>
              </a:rPr>
              <a:t>3.</a:t>
            </a:r>
            <a:r>
              <a:rPr lang="zh-CN" altLang="en-US" sz="2800" dirty="0">
                <a:solidFill>
                  <a:srgbClr val="002060"/>
                </a:solidFill>
              </a:rPr>
              <a:t>观察蓄水筒中液体下降到达的高度时，视线要跟液面凹面相平，另外注意读取的液面高度值要减去</a:t>
            </a:r>
            <a:r>
              <a:rPr lang="en-US" altLang="zh-CN" sz="2800" dirty="0">
                <a:solidFill>
                  <a:srgbClr val="002060"/>
                </a:solidFill>
              </a:rPr>
              <a:t>5.5cm</a:t>
            </a:r>
            <a:r>
              <a:rPr lang="zh-CN" altLang="en-US" sz="2800" dirty="0">
                <a:solidFill>
                  <a:srgbClr val="002060"/>
                </a:solidFill>
              </a:rPr>
              <a:t>。</a:t>
            </a:r>
            <a:endParaRPr lang="en-US" altLang="zh-CN" sz="2800" dirty="0">
              <a:solidFill>
                <a:srgbClr val="002060"/>
              </a:solidFill>
            </a:endParaRPr>
          </a:p>
          <a:p>
            <a:r>
              <a:rPr lang="en-US" altLang="zh-CN" sz="2800" dirty="0">
                <a:solidFill>
                  <a:srgbClr val="C00000"/>
                </a:solidFill>
              </a:rPr>
              <a:t>4.</a:t>
            </a:r>
            <a:r>
              <a:rPr lang="zh-CN" altLang="en-US" sz="2800" dirty="0">
                <a:solidFill>
                  <a:srgbClr val="C00000"/>
                </a:solidFill>
              </a:rPr>
              <a:t>记录每一液面高度的时刻，而不是时间间隔</a:t>
            </a:r>
            <a:r>
              <a:rPr lang="zh-CN" altLang="en-US" sz="28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73760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789E17-AC0C-469D-944C-3079F8F1B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latin typeface="华文琥珀" panose="02010800040101010101" pitchFamily="2" charset="-122"/>
                <a:ea typeface="华文琥珀" panose="02010800040101010101" pitchFamily="2" charset="-122"/>
              </a:rPr>
              <a:t>实验目的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48C17D-7A1B-454B-ABB0-F2162F2221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1.</a:t>
            </a:r>
            <a:r>
              <a:rPr lang="zh-CN" altLang="en-US" sz="3200" dirty="0"/>
              <a:t>了解粘滞系数与雷诺数的科学原理。 </a:t>
            </a:r>
            <a:endParaRPr lang="en-US" altLang="zh-CN" sz="3200" dirty="0"/>
          </a:p>
          <a:p>
            <a:r>
              <a:rPr lang="en-US" altLang="zh-CN" sz="3200" dirty="0"/>
              <a:t>2.</a:t>
            </a:r>
            <a:r>
              <a:rPr lang="zh-CN" altLang="en-US" sz="3200" dirty="0"/>
              <a:t>了解泊肃叶公式及其应用。 </a:t>
            </a:r>
            <a:endParaRPr lang="en-US" altLang="zh-CN" sz="3200" dirty="0"/>
          </a:p>
          <a:p>
            <a:r>
              <a:rPr lang="en-US" altLang="zh-CN" sz="3200" dirty="0"/>
              <a:t>3.</a:t>
            </a:r>
            <a:r>
              <a:rPr lang="zh-CN" altLang="en-US" sz="3200" dirty="0"/>
              <a:t>掌握毛细管流量法液体粘滞系数测量方法。</a:t>
            </a:r>
            <a:endParaRPr lang="en-US" altLang="zh-CN" sz="3200" dirty="0"/>
          </a:p>
          <a:p>
            <a:r>
              <a:rPr lang="en-US" altLang="zh-CN" sz="3200" dirty="0"/>
              <a:t>4.</a:t>
            </a:r>
            <a:r>
              <a:rPr lang="zh-CN" altLang="en-US" sz="3200" dirty="0"/>
              <a:t>学习用最小二乘法和逐差法处理数据。 </a:t>
            </a:r>
          </a:p>
        </p:txBody>
      </p:sp>
    </p:spTree>
    <p:extLst>
      <p:ext uri="{BB962C8B-B14F-4D97-AF65-F5344CB8AC3E}">
        <p14:creationId xmlns:p14="http://schemas.microsoft.com/office/powerpoint/2010/main" val="410879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280B2F-4A6A-4AE7-B998-A15CA771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24" y="589261"/>
            <a:ext cx="10364451" cy="789720"/>
          </a:xfrm>
        </p:spPr>
        <p:txBody>
          <a:bodyPr/>
          <a:lstStyle/>
          <a:p>
            <a:pPr algn="l"/>
            <a:r>
              <a:rPr lang="zh-CN" altLang="en-US" dirty="0">
                <a:latin typeface="华文琥珀" panose="02010800040101010101" pitchFamily="2" charset="-122"/>
                <a:ea typeface="华文琥珀" panose="02010800040101010101" pitchFamily="2" charset="-122"/>
              </a:rPr>
              <a:t>实验原理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20DA9C-BA6C-4CD2-887C-176DDCB1D8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47149" y="1257301"/>
            <a:ext cx="5629901" cy="590550"/>
          </a:xfrm>
        </p:spPr>
        <p:txBody>
          <a:bodyPr>
            <a:noAutofit/>
          </a:bodyPr>
          <a:lstStyle/>
          <a:p>
            <a:r>
              <a:rPr lang="zh-CN" altLang="en-US" sz="3200" dirty="0"/>
              <a:t>一、粘滞系数及粘性定律</a:t>
            </a:r>
            <a:endParaRPr lang="en-US" altLang="zh-CN" sz="3200" dirty="0"/>
          </a:p>
          <a:p>
            <a:pPr marL="457200" lvl="1" indent="0">
              <a:buNone/>
            </a:pPr>
            <a:endParaRPr lang="en-US" altLang="zh-CN" sz="3200" dirty="0"/>
          </a:p>
          <a:p>
            <a:endParaRPr lang="zh-CN" altLang="en-US" sz="32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9F541EF-E1E5-4F75-AA7A-EECA413BC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155" y="1868097"/>
            <a:ext cx="2238375" cy="12954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8DE0661-9174-471D-A98B-7AD12D862AA9}"/>
              </a:ext>
            </a:extLst>
          </p:cNvPr>
          <p:cNvSpPr txBox="1"/>
          <p:nvPr/>
        </p:nvSpPr>
        <p:spPr>
          <a:xfrm>
            <a:off x="1192847" y="3400003"/>
            <a:ext cx="53448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/>
              <a:t>比例系数 </a:t>
            </a:r>
            <a:r>
              <a:rPr lang="el-GR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zh-CN" altLang="en-US" sz="3200" dirty="0"/>
              <a:t>称为粘滞系数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D1E248C-71EE-449D-873B-62062D6676F1}"/>
              </a:ext>
            </a:extLst>
          </p:cNvPr>
          <p:cNvSpPr txBox="1"/>
          <p:nvPr/>
        </p:nvSpPr>
        <p:spPr>
          <a:xfrm>
            <a:off x="1192847" y="2330047"/>
            <a:ext cx="22383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/>
              <a:t>粘性定律：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E5499506-AB58-4AD6-9E95-8B928F65F69F}"/>
              </a:ext>
            </a:extLst>
          </p:cNvPr>
          <p:cNvGrpSpPr/>
          <p:nvPr/>
        </p:nvGrpSpPr>
        <p:grpSpPr>
          <a:xfrm>
            <a:off x="7842086" y="3565693"/>
            <a:ext cx="3540915" cy="1423174"/>
            <a:chOff x="7737311" y="2302844"/>
            <a:chExt cx="3540915" cy="1423174"/>
          </a:xfrm>
        </p:grpSpPr>
        <p:sp>
          <p:nvSpPr>
            <p:cNvPr id="21" name="立方体 20">
              <a:extLst>
                <a:ext uri="{FF2B5EF4-FFF2-40B4-BE49-F238E27FC236}">
                  <a16:creationId xmlns:a16="http://schemas.microsoft.com/office/drawing/2014/main" id="{7C96BF83-6DF1-4C04-83A4-4335E412CE3C}"/>
                </a:ext>
              </a:extLst>
            </p:cNvPr>
            <p:cNvSpPr/>
            <p:nvPr/>
          </p:nvSpPr>
          <p:spPr>
            <a:xfrm>
              <a:off x="7922885" y="3077402"/>
              <a:ext cx="1897861" cy="575028"/>
            </a:xfrm>
            <a:prstGeom prst="cube">
              <a:avLst>
                <a:gd name="adj" fmla="val 600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立方体 19">
              <a:extLst>
                <a:ext uri="{FF2B5EF4-FFF2-40B4-BE49-F238E27FC236}">
                  <a16:creationId xmlns:a16="http://schemas.microsoft.com/office/drawing/2014/main" id="{CD7205AA-7CED-4B0B-A520-FF6D7C310B99}"/>
                </a:ext>
              </a:extLst>
            </p:cNvPr>
            <p:cNvSpPr/>
            <p:nvPr/>
          </p:nvSpPr>
          <p:spPr>
            <a:xfrm>
              <a:off x="7922886" y="2913280"/>
              <a:ext cx="1897860" cy="524951"/>
            </a:xfrm>
            <a:prstGeom prst="cube">
              <a:avLst>
                <a:gd name="adj" fmla="val 62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15CFD06D-2C7C-4B4F-B6B1-58C51062BA72}"/>
                </a:ext>
              </a:extLst>
            </p:cNvPr>
            <p:cNvCxnSpPr>
              <a:cxnSpLocks/>
            </p:cNvCxnSpPr>
            <p:nvPr/>
          </p:nvCxnSpPr>
          <p:spPr>
            <a:xfrm>
              <a:off x="9670886" y="3084009"/>
              <a:ext cx="7334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44B45F15-3068-4AEF-8EE7-8B273DD32265}"/>
                </a:ext>
              </a:extLst>
            </p:cNvPr>
            <p:cNvCxnSpPr/>
            <p:nvPr/>
          </p:nvCxnSpPr>
          <p:spPr>
            <a:xfrm>
              <a:off x="9515946" y="3438231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C073AC07-4175-4E1F-B54A-21F898195917}"/>
                </a:ext>
              </a:extLst>
            </p:cNvPr>
            <p:cNvSpPr txBox="1"/>
            <p:nvPr/>
          </p:nvSpPr>
          <p:spPr>
            <a:xfrm>
              <a:off x="10094748" y="3264353"/>
              <a:ext cx="45243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0AA17C9A-03A3-4874-8A1B-C1E09C0F0E05}"/>
                </a:ext>
              </a:extLst>
            </p:cNvPr>
            <p:cNvSpPr txBox="1"/>
            <p:nvPr/>
          </p:nvSpPr>
          <p:spPr>
            <a:xfrm>
              <a:off x="10368750" y="2846569"/>
              <a:ext cx="90947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u+du</a:t>
              </a:r>
              <a:endPara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D97FB1A2-B557-4037-A5E7-5A505B2764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37311" y="2489772"/>
              <a:ext cx="0" cy="12362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87C83CB-1F40-47CA-8743-5A5596358FE8}"/>
                </a:ext>
              </a:extLst>
            </p:cNvPr>
            <p:cNvSpPr txBox="1"/>
            <p:nvPr/>
          </p:nvSpPr>
          <p:spPr>
            <a:xfrm>
              <a:off x="7801605" y="2302844"/>
              <a:ext cx="45243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D04F4FA5-6B66-49F2-99C1-721AB7F07110}"/>
                </a:ext>
              </a:extLst>
            </p:cNvPr>
            <p:cNvSpPr txBox="1"/>
            <p:nvPr/>
          </p:nvSpPr>
          <p:spPr>
            <a:xfrm>
              <a:off x="8118229" y="2853176"/>
              <a:ext cx="45243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682E97B6-92E0-4C8E-9A16-01E0AF477863}"/>
                </a:ext>
              </a:extLst>
            </p:cNvPr>
            <p:cNvSpPr txBox="1"/>
            <p:nvPr/>
          </p:nvSpPr>
          <p:spPr>
            <a:xfrm>
              <a:off x="8689811" y="2390630"/>
              <a:ext cx="45243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箭头: 右 37">
            <a:extLst>
              <a:ext uri="{FF2B5EF4-FFF2-40B4-BE49-F238E27FC236}">
                <a16:creationId xmlns:a16="http://schemas.microsoft.com/office/drawing/2014/main" id="{CFBE6D93-C589-45E1-B981-09638F02139A}"/>
              </a:ext>
            </a:extLst>
          </p:cNvPr>
          <p:cNvSpPr/>
          <p:nvPr/>
        </p:nvSpPr>
        <p:spPr>
          <a:xfrm>
            <a:off x="5824536" y="2394240"/>
            <a:ext cx="1052514" cy="41856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16A658E7-CC85-4211-B1D9-3788E81D4BAF}"/>
                  </a:ext>
                </a:extLst>
              </p:cNvPr>
              <p:cNvSpPr txBox="1"/>
              <p:nvPr/>
            </p:nvSpPr>
            <p:spPr>
              <a:xfrm>
                <a:off x="3739279" y="2163373"/>
                <a:ext cx="1869910" cy="8763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zh-CN" alt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altLang="zh-CN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endParaRPr lang="zh-CN" altLang="en-US" sz="36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16A658E7-CC85-4211-B1D9-3788E81D4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279" y="2163373"/>
                <a:ext cx="1869910" cy="876394"/>
              </a:xfrm>
              <a:prstGeom prst="rect">
                <a:avLst/>
              </a:prstGeom>
              <a:blipFill>
                <a:blip r:embed="rId4"/>
                <a:stretch>
                  <a:fillRect l="-326" t="-1389"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文本框 42">
            <a:extLst>
              <a:ext uri="{FF2B5EF4-FFF2-40B4-BE49-F238E27FC236}">
                <a16:creationId xmlns:a16="http://schemas.microsoft.com/office/drawing/2014/main" id="{6C50CA9C-5F00-40F3-92D1-0BA2299438E4}"/>
              </a:ext>
            </a:extLst>
          </p:cNvPr>
          <p:cNvSpPr txBox="1"/>
          <p:nvPr/>
        </p:nvSpPr>
        <p:spPr>
          <a:xfrm>
            <a:off x="1192847" y="439693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Cambria Math" panose="02040503050406030204" pitchFamily="18" charset="0"/>
              </a:rPr>
              <a:t>国际单位制：帕斯卡</a:t>
            </a:r>
            <a:r>
              <a:rPr lang="en-US" altLang="zh-CN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·</a:t>
            </a:r>
            <a:r>
              <a:rPr lang="zh-CN" altLang="en-US" sz="2400" b="1" dirty="0">
                <a:solidFill>
                  <a:srgbClr val="C00000"/>
                </a:solidFill>
                <a:latin typeface="Cambria Math" panose="02040503050406030204" pitchFamily="18" charset="0"/>
              </a:rPr>
              <a:t>秒，</a:t>
            </a:r>
            <a:r>
              <a:rPr lang="en-US" altLang="zh-CN" sz="2400" b="1" dirty="0" err="1">
                <a:solidFill>
                  <a:srgbClr val="C00000"/>
                </a:solidFill>
                <a:latin typeface="Cambria Math" panose="02040503050406030204" pitchFamily="18" charset="0"/>
              </a:rPr>
              <a:t>Pa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400" b="1" dirty="0" err="1">
                <a:solidFill>
                  <a:srgbClr val="C00000"/>
                </a:solidFill>
                <a:latin typeface="Cambria Math" panose="02040503050406030204" pitchFamily="18" charset="0"/>
              </a:rPr>
              <a:t>s</a:t>
            </a:r>
            <a:endParaRPr lang="zh-CN" altLang="en-US" sz="2400" b="1" dirty="0">
              <a:solidFill>
                <a:srgbClr val="C00000"/>
              </a:solidFill>
              <a:latin typeface="Cambria Math" panose="02040503050406030204" pitchFamily="18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BDDF1FC2-7069-41A1-B4B7-0203107FAF2B}"/>
              </a:ext>
            </a:extLst>
          </p:cNvPr>
          <p:cNvSpPr txBox="1"/>
          <p:nvPr/>
        </p:nvSpPr>
        <p:spPr>
          <a:xfrm>
            <a:off x="1192847" y="5281224"/>
            <a:ext cx="7111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</a:rPr>
              <a:t>厘米克秒制：克</a:t>
            </a:r>
            <a:r>
              <a:rPr lang="en-US" altLang="zh-CN" sz="2400" dirty="0">
                <a:solidFill>
                  <a:srgbClr val="002060"/>
                </a:solidFill>
              </a:rPr>
              <a:t>/</a:t>
            </a:r>
            <a:r>
              <a:rPr lang="zh-CN" altLang="en-US" sz="2400" dirty="0">
                <a:solidFill>
                  <a:srgbClr val="002060"/>
                </a:solidFill>
              </a:rPr>
              <a:t>厘米</a:t>
            </a:r>
            <a:r>
              <a:rPr lang="en-US" altLang="zh-CN" sz="2400" dirty="0">
                <a:solidFill>
                  <a:srgbClr val="002060"/>
                </a:solidFill>
              </a:rPr>
              <a:t>·</a:t>
            </a:r>
            <a:r>
              <a:rPr lang="zh-CN" altLang="en-US" sz="2400" dirty="0">
                <a:solidFill>
                  <a:srgbClr val="002060"/>
                </a:solidFill>
              </a:rPr>
              <a:t>秒</a:t>
            </a:r>
            <a:r>
              <a:rPr lang="en-US" altLang="zh-CN" sz="2400" dirty="0">
                <a:solidFill>
                  <a:srgbClr val="002060"/>
                </a:solidFill>
              </a:rPr>
              <a:t>=</a:t>
            </a:r>
            <a:r>
              <a:rPr lang="zh-CN" altLang="en-US" sz="2400" dirty="0">
                <a:solidFill>
                  <a:srgbClr val="002060"/>
                </a:solidFill>
              </a:rPr>
              <a:t>泊</a:t>
            </a:r>
            <a:r>
              <a:rPr lang="en-US" altLang="zh-CN" sz="2400" dirty="0">
                <a:solidFill>
                  <a:srgbClr val="002060"/>
                </a:solidFill>
              </a:rPr>
              <a:t>(P)</a:t>
            </a:r>
            <a:r>
              <a:rPr lang="zh-CN" altLang="en-US" sz="2400" dirty="0">
                <a:solidFill>
                  <a:srgbClr val="002060"/>
                </a:solidFill>
              </a:rPr>
              <a:t>，</a:t>
            </a:r>
            <a:r>
              <a:rPr lang="en-US" altLang="zh-CN" sz="2400" dirty="0">
                <a:solidFill>
                  <a:srgbClr val="002060"/>
                </a:solidFill>
              </a:rPr>
              <a:t>1P=0.1Pa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·s=100cP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7A83F334-6BBC-4B0F-B3F5-F5754FFF0363}"/>
              </a:ext>
            </a:extLst>
          </p:cNvPr>
          <p:cNvSpPr txBox="1"/>
          <p:nvPr/>
        </p:nvSpPr>
        <p:spPr>
          <a:xfrm>
            <a:off x="8301255" y="5037319"/>
            <a:ext cx="2589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图</a:t>
            </a:r>
            <a:r>
              <a:rPr lang="en-US" altLang="zh-CN" dirty="0"/>
              <a:t>1. </a:t>
            </a:r>
            <a:r>
              <a:rPr lang="zh-CN" altLang="en-US" dirty="0"/>
              <a:t>流层示意图</a:t>
            </a:r>
          </a:p>
        </p:txBody>
      </p:sp>
    </p:spTree>
    <p:extLst>
      <p:ext uri="{BB962C8B-B14F-4D97-AF65-F5344CB8AC3E}">
        <p14:creationId xmlns:p14="http://schemas.microsoft.com/office/powerpoint/2010/main" val="2091798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F1D46C-A85A-4354-BEEF-4E8BBEFB3F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723901"/>
            <a:ext cx="10363826" cy="652462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二、雷诺数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BAB076B-87B3-425B-B2B2-9DCC92D5A80A}"/>
                  </a:ext>
                </a:extLst>
              </p:cNvPr>
              <p:cNvSpPr txBox="1"/>
              <p:nvPr/>
            </p:nvSpPr>
            <p:spPr>
              <a:xfrm>
                <a:off x="828049" y="2500491"/>
                <a:ext cx="1036382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800" dirty="0"/>
                  <a:t>其中</a:t>
                </a:r>
                <a:r>
                  <a:rPr lang="el-GR" altLang="zh-C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zh-CN" altLang="en-US" sz="2800" dirty="0"/>
                  <a:t>为</a:t>
                </a:r>
                <a:r>
                  <a:rPr lang="zh-CN" altLang="en-US" sz="2800"/>
                  <a:t>液体密度，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zh-CN" altLang="en-US" sz="2800" dirty="0"/>
                  <a:t>为平均流速，</a:t>
                </a:r>
                <a:r>
                  <a:rPr lang="en-US" altLang="zh-C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en-US" sz="2800" dirty="0"/>
                  <a:t>为流管直径，</a:t>
                </a:r>
                <a:r>
                  <a:rPr lang="el-GR" altLang="zh-C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</a:t>
                </a:r>
                <a:r>
                  <a:rPr lang="zh-CN" altLang="en-US" sz="2800" dirty="0"/>
                  <a:t>为粘滞系数。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BAB076B-87B3-425B-B2B2-9DCC92D5A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49" y="2500491"/>
                <a:ext cx="10363826" cy="523220"/>
              </a:xfrm>
              <a:prstGeom prst="rect">
                <a:avLst/>
              </a:prstGeom>
              <a:blipFill>
                <a:blip r:embed="rId2"/>
                <a:stretch>
                  <a:fillRect l="-1235" t="-16279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BFD2482E-272C-4747-967E-E83FC890E8E4}"/>
                  </a:ext>
                </a:extLst>
              </p:cNvPr>
              <p:cNvSpPr txBox="1"/>
              <p:nvPr/>
            </p:nvSpPr>
            <p:spPr>
              <a:xfrm>
                <a:off x="3978324" y="1313105"/>
                <a:ext cx="1812869" cy="10183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32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acc>
                            <m:accPr>
                              <m:chr m:val="̅"/>
                              <m:ctrlPr>
                                <a:rPr lang="zh-CN" alt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zh-CN" altLang="en-US" sz="32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BFD2482E-272C-4747-967E-E83FC890E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324" y="1313105"/>
                <a:ext cx="1812869" cy="10183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组合 46">
            <a:extLst>
              <a:ext uri="{FF2B5EF4-FFF2-40B4-BE49-F238E27FC236}">
                <a16:creationId xmlns:a16="http://schemas.microsoft.com/office/drawing/2014/main" id="{84BEACC5-30D2-4AB6-8368-056B55C0995C}"/>
              </a:ext>
            </a:extLst>
          </p:cNvPr>
          <p:cNvGrpSpPr/>
          <p:nvPr/>
        </p:nvGrpSpPr>
        <p:grpSpPr>
          <a:xfrm>
            <a:off x="7705724" y="3626763"/>
            <a:ext cx="3100392" cy="1567517"/>
            <a:chOff x="7334249" y="3652183"/>
            <a:chExt cx="3100392" cy="1567517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B20D9AB-3888-403C-A925-6B7D96630D8C}"/>
                </a:ext>
              </a:extLst>
            </p:cNvPr>
            <p:cNvCxnSpPr/>
            <p:nvPr/>
          </p:nvCxnSpPr>
          <p:spPr>
            <a:xfrm>
              <a:off x="7334250" y="4095750"/>
              <a:ext cx="29622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0C42D045-A12F-457A-A398-73112E3513A6}"/>
                </a:ext>
              </a:extLst>
            </p:cNvPr>
            <p:cNvCxnSpPr/>
            <p:nvPr/>
          </p:nvCxnSpPr>
          <p:spPr>
            <a:xfrm>
              <a:off x="7334249" y="5219700"/>
              <a:ext cx="29622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EBD58AC8-F55E-411C-8D2C-81E458CF1151}"/>
                </a:ext>
              </a:extLst>
            </p:cNvPr>
            <p:cNvCxnSpPr/>
            <p:nvPr/>
          </p:nvCxnSpPr>
          <p:spPr>
            <a:xfrm>
              <a:off x="7334249" y="4667250"/>
              <a:ext cx="2962275" cy="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711EE8C4-12BB-47FB-8266-0D8B22B0257E}"/>
                </a:ext>
              </a:extLst>
            </p:cNvPr>
            <p:cNvCxnSpPr/>
            <p:nvPr/>
          </p:nvCxnSpPr>
          <p:spPr>
            <a:xfrm>
              <a:off x="8286750" y="4257675"/>
              <a:ext cx="457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73C062E9-194B-4590-A56B-AF75DB877CAB}"/>
                </a:ext>
              </a:extLst>
            </p:cNvPr>
            <p:cNvCxnSpPr>
              <a:cxnSpLocks/>
            </p:cNvCxnSpPr>
            <p:nvPr/>
          </p:nvCxnSpPr>
          <p:spPr>
            <a:xfrm>
              <a:off x="8286750" y="4381500"/>
              <a:ext cx="6191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A1D188B6-77DD-48EA-9452-02B2384FBC2A}"/>
                </a:ext>
              </a:extLst>
            </p:cNvPr>
            <p:cNvCxnSpPr>
              <a:cxnSpLocks/>
            </p:cNvCxnSpPr>
            <p:nvPr/>
          </p:nvCxnSpPr>
          <p:spPr>
            <a:xfrm>
              <a:off x="8286750" y="4505325"/>
              <a:ext cx="7048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EFCCA9FE-ABEE-476B-AD62-6F3C5C00EB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67700" y="4660106"/>
              <a:ext cx="771524" cy="71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186C7EB6-DC8C-458A-AAF4-678D6131BDE1}"/>
                </a:ext>
              </a:extLst>
            </p:cNvPr>
            <p:cNvCxnSpPr>
              <a:cxnSpLocks/>
            </p:cNvCxnSpPr>
            <p:nvPr/>
          </p:nvCxnSpPr>
          <p:spPr>
            <a:xfrm>
              <a:off x="8267700" y="4829175"/>
              <a:ext cx="6953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72511D17-2ADC-4738-92A5-7D245182AA30}"/>
                </a:ext>
              </a:extLst>
            </p:cNvPr>
            <p:cNvCxnSpPr>
              <a:cxnSpLocks/>
            </p:cNvCxnSpPr>
            <p:nvPr/>
          </p:nvCxnSpPr>
          <p:spPr>
            <a:xfrm>
              <a:off x="8267700" y="4981575"/>
              <a:ext cx="6191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A675D1FC-2AB5-43EA-A72F-04492000319C}"/>
                </a:ext>
              </a:extLst>
            </p:cNvPr>
            <p:cNvCxnSpPr/>
            <p:nvPr/>
          </p:nvCxnSpPr>
          <p:spPr>
            <a:xfrm>
              <a:off x="8267700" y="5095875"/>
              <a:ext cx="457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B4012881-DD04-45C6-8F2E-59703DD17AA0}"/>
                    </a:ext>
                  </a:extLst>
                </p:cNvPr>
                <p:cNvSpPr txBox="1"/>
                <p:nvPr/>
              </p:nvSpPr>
              <p:spPr>
                <a:xfrm>
                  <a:off x="8991599" y="4314825"/>
                  <a:ext cx="59530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B4012881-DD04-45C6-8F2E-59703DD17A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1599" y="4314825"/>
                  <a:ext cx="595307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3571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0AB70DAA-98D8-4620-87D5-01CF87AFE834}"/>
                </a:ext>
              </a:extLst>
            </p:cNvPr>
            <p:cNvCxnSpPr/>
            <p:nvPr/>
          </p:nvCxnSpPr>
          <p:spPr>
            <a:xfrm flipV="1">
              <a:off x="10191750" y="4095750"/>
              <a:ext cx="0" cy="2857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BC69D8FF-C060-41F2-B56E-720336406932}"/>
                </a:ext>
              </a:extLst>
            </p:cNvPr>
            <p:cNvCxnSpPr/>
            <p:nvPr/>
          </p:nvCxnSpPr>
          <p:spPr>
            <a:xfrm flipV="1">
              <a:off x="10201275" y="4933950"/>
              <a:ext cx="0" cy="28575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F6C65AE6-DC87-476F-9F11-7073F50DC4CA}"/>
                </a:ext>
              </a:extLst>
            </p:cNvPr>
            <p:cNvSpPr txBox="1"/>
            <p:nvPr/>
          </p:nvSpPr>
          <p:spPr>
            <a:xfrm>
              <a:off x="9986966" y="4396115"/>
              <a:ext cx="4476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zh-CN" sz="2800" dirty="0"/>
                <a:t> </a:t>
              </a:r>
              <a:endParaRPr lang="zh-CN" altLang="en-US" sz="2800" dirty="0"/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67C85C15-F47E-4FDE-94E7-1667083F5CF0}"/>
                </a:ext>
              </a:extLst>
            </p:cNvPr>
            <p:cNvCxnSpPr/>
            <p:nvPr/>
          </p:nvCxnSpPr>
          <p:spPr>
            <a:xfrm>
              <a:off x="7334249" y="3867150"/>
              <a:ext cx="0" cy="1619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D05C0E28-F5CB-48BD-B0CC-D93996B04B3E}"/>
                </a:ext>
              </a:extLst>
            </p:cNvPr>
            <p:cNvCxnSpPr/>
            <p:nvPr/>
          </p:nvCxnSpPr>
          <p:spPr>
            <a:xfrm>
              <a:off x="10296524" y="3848100"/>
              <a:ext cx="0" cy="190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844ABB6D-35E0-45CC-9938-2FBF5BD47D17}"/>
                </a:ext>
              </a:extLst>
            </p:cNvPr>
            <p:cNvCxnSpPr>
              <a:cxnSpLocks/>
            </p:cNvCxnSpPr>
            <p:nvPr/>
          </p:nvCxnSpPr>
          <p:spPr>
            <a:xfrm>
              <a:off x="9039224" y="3931444"/>
              <a:ext cx="1257300" cy="119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4D52FEAD-A3FB-4526-B9A3-DE211DC65ED1}"/>
                </a:ext>
              </a:extLst>
            </p:cNvPr>
            <p:cNvCxnSpPr>
              <a:cxnSpLocks/>
            </p:cNvCxnSpPr>
            <p:nvPr/>
          </p:nvCxnSpPr>
          <p:spPr>
            <a:xfrm>
              <a:off x="7358062" y="3931445"/>
              <a:ext cx="1257300" cy="11906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FD995760-A0B2-4C13-BF8B-9551AB3B50A2}"/>
                </a:ext>
              </a:extLst>
            </p:cNvPr>
            <p:cNvSpPr txBox="1"/>
            <p:nvPr/>
          </p:nvSpPr>
          <p:spPr>
            <a:xfrm>
              <a:off x="8615366" y="3652183"/>
              <a:ext cx="4476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zh-CN" sz="2800" dirty="0"/>
                <a:t> </a:t>
              </a:r>
              <a:endParaRPr lang="zh-CN" alt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158E2FD2-B20C-479F-91BE-8847F7D34176}"/>
                  </a:ext>
                </a:extLst>
              </p:cNvPr>
              <p:cNvSpPr txBox="1"/>
              <p:nvPr/>
            </p:nvSpPr>
            <p:spPr>
              <a:xfrm>
                <a:off x="1772285" y="3668018"/>
                <a:ext cx="17518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&lt;2300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158E2FD2-B20C-479F-91BE-8847F7D34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285" y="3668018"/>
                <a:ext cx="175189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AC22B234-55D9-4F07-B5DE-5AE23633AC1D}"/>
                  </a:ext>
                </a:extLst>
              </p:cNvPr>
              <p:cNvSpPr txBox="1"/>
              <p:nvPr/>
            </p:nvSpPr>
            <p:spPr>
              <a:xfrm>
                <a:off x="1772285" y="4228562"/>
                <a:ext cx="30158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2300&lt;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&lt;4000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AC22B234-55D9-4F07-B5DE-5AE23633A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285" y="4228562"/>
                <a:ext cx="301582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32EF448C-20BD-4B93-A0EE-E7C4F29D3544}"/>
                  </a:ext>
                </a:extLst>
              </p:cNvPr>
              <p:cNvSpPr txBox="1"/>
              <p:nvPr/>
            </p:nvSpPr>
            <p:spPr>
              <a:xfrm>
                <a:off x="1772285" y="4753211"/>
                <a:ext cx="17518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&gt;4000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32EF448C-20BD-4B93-A0EE-E7C4F29D3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285" y="4753211"/>
                <a:ext cx="175189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文本框 51">
            <a:extLst>
              <a:ext uri="{FF2B5EF4-FFF2-40B4-BE49-F238E27FC236}">
                <a16:creationId xmlns:a16="http://schemas.microsoft.com/office/drawing/2014/main" id="{76477993-CF67-4234-8E75-61DAB46A6EB5}"/>
              </a:ext>
            </a:extLst>
          </p:cNvPr>
          <p:cNvSpPr txBox="1"/>
          <p:nvPr/>
        </p:nvSpPr>
        <p:spPr>
          <a:xfrm>
            <a:off x="4979202" y="3649624"/>
            <a:ext cx="21621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/>
              <a:t>层流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511ED657-859B-440B-9FD3-530862CDADD5}"/>
              </a:ext>
            </a:extLst>
          </p:cNvPr>
          <p:cNvSpPr txBox="1"/>
          <p:nvPr/>
        </p:nvSpPr>
        <p:spPr>
          <a:xfrm>
            <a:off x="4962457" y="4182395"/>
            <a:ext cx="21621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/>
              <a:t>过渡状态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3F2D673E-A355-43F0-BE3A-DAAB9A4D6853}"/>
              </a:ext>
            </a:extLst>
          </p:cNvPr>
          <p:cNvSpPr txBox="1"/>
          <p:nvPr/>
        </p:nvSpPr>
        <p:spPr>
          <a:xfrm>
            <a:off x="4938713" y="4751070"/>
            <a:ext cx="21621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/>
              <a:t>紊流或湍流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9480B7C3-1909-4678-9EB3-00FD69F3906E}"/>
              </a:ext>
            </a:extLst>
          </p:cNvPr>
          <p:cNvSpPr txBox="1"/>
          <p:nvPr/>
        </p:nvSpPr>
        <p:spPr>
          <a:xfrm>
            <a:off x="8353428" y="5295364"/>
            <a:ext cx="2589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图</a:t>
            </a:r>
            <a:r>
              <a:rPr lang="en-US" altLang="zh-CN" dirty="0"/>
              <a:t>2. </a:t>
            </a:r>
            <a:r>
              <a:rPr lang="zh-CN" altLang="en-US" dirty="0"/>
              <a:t>流管示意图</a:t>
            </a:r>
          </a:p>
        </p:txBody>
      </p:sp>
    </p:spTree>
    <p:extLst>
      <p:ext uri="{BB962C8B-B14F-4D97-AF65-F5344CB8AC3E}">
        <p14:creationId xmlns:p14="http://schemas.microsoft.com/office/powerpoint/2010/main" val="2482116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C61B8D-9F76-45CE-9DC2-74598EAA5A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5166" y="495355"/>
            <a:ext cx="10363826" cy="576132"/>
          </a:xfrm>
        </p:spPr>
        <p:txBody>
          <a:bodyPr>
            <a:noAutofit/>
          </a:bodyPr>
          <a:lstStyle/>
          <a:p>
            <a:r>
              <a:rPr lang="zh-CN" altLang="en-US" sz="3200" dirty="0"/>
              <a:t>三、泊肃叶公式</a:t>
            </a:r>
          </a:p>
        </p:txBody>
      </p:sp>
      <p:pic>
        <p:nvPicPr>
          <p:cNvPr id="146" name="图片 145">
            <a:extLst>
              <a:ext uri="{FF2B5EF4-FFF2-40B4-BE49-F238E27FC236}">
                <a16:creationId xmlns:a16="http://schemas.microsoft.com/office/drawing/2014/main" id="{C8306A5C-E16B-41CF-AD5D-827C08DD7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678" y="5136778"/>
            <a:ext cx="4181475" cy="1409700"/>
          </a:xfrm>
          <a:prstGeom prst="rect">
            <a:avLst/>
          </a:prstGeom>
        </p:spPr>
      </p:pic>
      <p:sp>
        <p:nvSpPr>
          <p:cNvPr id="148" name="文本框 147">
            <a:extLst>
              <a:ext uri="{FF2B5EF4-FFF2-40B4-BE49-F238E27FC236}">
                <a16:creationId xmlns:a16="http://schemas.microsoft.com/office/drawing/2014/main" id="{07F47BAD-47BD-418C-91A3-69C42423F769}"/>
              </a:ext>
            </a:extLst>
          </p:cNvPr>
          <p:cNvSpPr txBox="1"/>
          <p:nvPr/>
        </p:nvSpPr>
        <p:spPr>
          <a:xfrm>
            <a:off x="1584278" y="3265255"/>
            <a:ext cx="8541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为管长，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为流管两端压强差，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为圆管半径</a:t>
            </a:r>
          </a:p>
        </p:txBody>
      </p:sp>
      <p:sp>
        <p:nvSpPr>
          <p:cNvPr id="152" name="文本框 151">
            <a:extLst>
              <a:ext uri="{FF2B5EF4-FFF2-40B4-BE49-F238E27FC236}">
                <a16:creationId xmlns:a16="http://schemas.microsoft.com/office/drawing/2014/main" id="{ADADDBF9-DC23-402E-AFC1-30C8E5FD23C8}"/>
              </a:ext>
            </a:extLst>
          </p:cNvPr>
          <p:cNvSpPr txBox="1"/>
          <p:nvPr/>
        </p:nvSpPr>
        <p:spPr>
          <a:xfrm>
            <a:off x="1887141" y="5580018"/>
            <a:ext cx="28268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/>
              <a:t>泊肃叶公式：</a:t>
            </a:r>
          </a:p>
        </p:txBody>
      </p:sp>
      <p:sp>
        <p:nvSpPr>
          <p:cNvPr id="2" name="圆柱形 1">
            <a:extLst>
              <a:ext uri="{FF2B5EF4-FFF2-40B4-BE49-F238E27FC236}">
                <a16:creationId xmlns:a16="http://schemas.microsoft.com/office/drawing/2014/main" id="{CC181C01-F85F-4401-8FBA-9987E5751F35}"/>
              </a:ext>
            </a:extLst>
          </p:cNvPr>
          <p:cNvSpPr/>
          <p:nvPr/>
        </p:nvSpPr>
        <p:spPr>
          <a:xfrm rot="5400000">
            <a:off x="4064521" y="210673"/>
            <a:ext cx="1324888" cy="3746547"/>
          </a:xfrm>
          <a:prstGeom prst="ca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8" name="直接箭头连接符 117">
            <a:extLst>
              <a:ext uri="{FF2B5EF4-FFF2-40B4-BE49-F238E27FC236}">
                <a16:creationId xmlns:a16="http://schemas.microsoft.com/office/drawing/2014/main" id="{51B46C5C-A2E8-4A75-9A49-74DC2C513100}"/>
              </a:ext>
            </a:extLst>
          </p:cNvPr>
          <p:cNvCxnSpPr>
            <a:cxnSpLocks/>
          </p:cNvCxnSpPr>
          <p:nvPr/>
        </p:nvCxnSpPr>
        <p:spPr>
          <a:xfrm>
            <a:off x="4462793" y="1954578"/>
            <a:ext cx="448918" cy="1028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198AB02-A47B-4BB4-A945-F26317AF8394}"/>
              </a:ext>
            </a:extLst>
          </p:cNvPr>
          <p:cNvCxnSpPr/>
          <p:nvPr/>
        </p:nvCxnSpPr>
        <p:spPr>
          <a:xfrm>
            <a:off x="2976282" y="2850776"/>
            <a:ext cx="0" cy="322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>
            <a:extLst>
              <a:ext uri="{FF2B5EF4-FFF2-40B4-BE49-F238E27FC236}">
                <a16:creationId xmlns:a16="http://schemas.microsoft.com/office/drawing/2014/main" id="{135CA979-07F9-410D-B756-34F2735039F2}"/>
              </a:ext>
            </a:extLst>
          </p:cNvPr>
          <p:cNvCxnSpPr/>
          <p:nvPr/>
        </p:nvCxnSpPr>
        <p:spPr>
          <a:xfrm>
            <a:off x="6396043" y="2832847"/>
            <a:ext cx="0" cy="322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箭头连接符 130">
            <a:extLst>
              <a:ext uri="{FF2B5EF4-FFF2-40B4-BE49-F238E27FC236}">
                <a16:creationId xmlns:a16="http://schemas.microsoft.com/office/drawing/2014/main" id="{6FA66794-9A02-44C9-AE22-D786BA62CCBA}"/>
              </a:ext>
            </a:extLst>
          </p:cNvPr>
          <p:cNvCxnSpPr>
            <a:cxnSpLocks/>
          </p:cNvCxnSpPr>
          <p:nvPr/>
        </p:nvCxnSpPr>
        <p:spPr>
          <a:xfrm>
            <a:off x="5154706" y="2994212"/>
            <a:ext cx="12323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箭头连接符 133">
            <a:extLst>
              <a:ext uri="{FF2B5EF4-FFF2-40B4-BE49-F238E27FC236}">
                <a16:creationId xmlns:a16="http://schemas.microsoft.com/office/drawing/2014/main" id="{4AA8984D-EA61-4966-93F3-AF2AA2710E3F}"/>
              </a:ext>
            </a:extLst>
          </p:cNvPr>
          <p:cNvCxnSpPr>
            <a:cxnSpLocks/>
          </p:cNvCxnSpPr>
          <p:nvPr/>
        </p:nvCxnSpPr>
        <p:spPr>
          <a:xfrm>
            <a:off x="2976282" y="3012141"/>
            <a:ext cx="1232373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3E5F997C-7BE0-4D3A-A66D-992CF9177D7D}"/>
              </a:ext>
            </a:extLst>
          </p:cNvPr>
          <p:cNvSpPr/>
          <p:nvPr/>
        </p:nvSpPr>
        <p:spPr>
          <a:xfrm>
            <a:off x="4493642" y="272369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CN" altLang="en-US" sz="2800" dirty="0"/>
          </a:p>
        </p:txBody>
      </p: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D73CB648-297C-4989-AB55-C59C4FD5583D}"/>
              </a:ext>
            </a:extLst>
          </p:cNvPr>
          <p:cNvCxnSpPr/>
          <p:nvPr/>
        </p:nvCxnSpPr>
        <p:spPr>
          <a:xfrm flipV="1">
            <a:off x="6015318" y="1421502"/>
            <a:ext cx="0" cy="201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箭头连接符 135">
            <a:extLst>
              <a:ext uri="{FF2B5EF4-FFF2-40B4-BE49-F238E27FC236}">
                <a16:creationId xmlns:a16="http://schemas.microsoft.com/office/drawing/2014/main" id="{5583C7A3-7A2E-439A-823A-5656D8D6B96B}"/>
              </a:ext>
            </a:extLst>
          </p:cNvPr>
          <p:cNvCxnSpPr/>
          <p:nvPr/>
        </p:nvCxnSpPr>
        <p:spPr>
          <a:xfrm flipV="1">
            <a:off x="6024283" y="1864659"/>
            <a:ext cx="0" cy="20111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>
            <a:extLst>
              <a:ext uri="{FF2B5EF4-FFF2-40B4-BE49-F238E27FC236}">
                <a16:creationId xmlns:a16="http://schemas.microsoft.com/office/drawing/2014/main" id="{6F7434F0-A9CF-448B-BDB1-5104D6E4863B}"/>
              </a:ext>
            </a:extLst>
          </p:cNvPr>
          <p:cNvSpPr/>
          <p:nvPr/>
        </p:nvSpPr>
        <p:spPr>
          <a:xfrm>
            <a:off x="5855006" y="141814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7B903EA1-3A01-451D-8EE0-750D5050725E}"/>
              </a:ext>
            </a:extLst>
          </p:cNvPr>
          <p:cNvSpPr/>
          <p:nvPr/>
        </p:nvSpPr>
        <p:spPr>
          <a:xfrm>
            <a:off x="2364752" y="1804159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800" dirty="0"/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B56C77A7-7860-4E57-B8FB-C81647C71BF5}"/>
              </a:ext>
            </a:extLst>
          </p:cNvPr>
          <p:cNvSpPr/>
          <p:nvPr/>
        </p:nvSpPr>
        <p:spPr>
          <a:xfrm>
            <a:off x="6690510" y="1710338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800" dirty="0"/>
          </a:p>
        </p:txBody>
      </p:sp>
      <p:sp>
        <p:nvSpPr>
          <p:cNvPr id="68" name="弧形 67">
            <a:extLst>
              <a:ext uri="{FF2B5EF4-FFF2-40B4-BE49-F238E27FC236}">
                <a16:creationId xmlns:a16="http://schemas.microsoft.com/office/drawing/2014/main" id="{3C51A64C-57F4-4836-B33E-5839F432EE76}"/>
              </a:ext>
            </a:extLst>
          </p:cNvPr>
          <p:cNvSpPr/>
          <p:nvPr/>
        </p:nvSpPr>
        <p:spPr>
          <a:xfrm>
            <a:off x="2849180" y="1425477"/>
            <a:ext cx="284984" cy="1298216"/>
          </a:xfrm>
          <a:prstGeom prst="arc">
            <a:avLst>
              <a:gd name="adj1" fmla="val 16200000"/>
              <a:gd name="adj2" fmla="val 5552059"/>
            </a:avLst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849310C8-5F44-4AAD-8AFD-72DC7C47ED8B}"/>
              </a:ext>
            </a:extLst>
          </p:cNvPr>
          <p:cNvSpPr/>
          <p:nvPr/>
        </p:nvSpPr>
        <p:spPr>
          <a:xfrm>
            <a:off x="2945876" y="1748788"/>
            <a:ext cx="133096" cy="699864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4ABB231-7B90-424F-B085-DB7E00B6B8E2}"/>
              </a:ext>
            </a:extLst>
          </p:cNvPr>
          <p:cNvCxnSpPr>
            <a:cxnSpLocks/>
          </p:cNvCxnSpPr>
          <p:nvPr/>
        </p:nvCxnSpPr>
        <p:spPr>
          <a:xfrm>
            <a:off x="3030071" y="2094212"/>
            <a:ext cx="3357008" cy="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064A0876-A1A7-4B14-B6FC-C20169894E0A}"/>
              </a:ext>
            </a:extLst>
          </p:cNvPr>
          <p:cNvCxnSpPr>
            <a:stCxn id="75" idx="0"/>
          </p:cNvCxnSpPr>
          <p:nvPr/>
        </p:nvCxnSpPr>
        <p:spPr>
          <a:xfrm>
            <a:off x="3012424" y="1748788"/>
            <a:ext cx="3383619" cy="0"/>
          </a:xfrm>
          <a:prstGeom prst="line">
            <a:avLst/>
          </a:prstGeom>
          <a:ln w="28575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>
            <a:extLst>
              <a:ext uri="{FF2B5EF4-FFF2-40B4-BE49-F238E27FC236}">
                <a16:creationId xmlns:a16="http://schemas.microsoft.com/office/drawing/2014/main" id="{89EC0191-CC78-4319-84C9-6F1848192943}"/>
              </a:ext>
            </a:extLst>
          </p:cNvPr>
          <p:cNvCxnSpPr/>
          <p:nvPr/>
        </p:nvCxnSpPr>
        <p:spPr>
          <a:xfrm>
            <a:off x="2994353" y="2440358"/>
            <a:ext cx="3383619" cy="0"/>
          </a:xfrm>
          <a:prstGeom prst="line">
            <a:avLst/>
          </a:prstGeom>
          <a:ln w="28575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椭圆 139">
            <a:extLst>
              <a:ext uri="{FF2B5EF4-FFF2-40B4-BE49-F238E27FC236}">
                <a16:creationId xmlns:a16="http://schemas.microsoft.com/office/drawing/2014/main" id="{95487030-5BE5-4B82-AE75-E9631E901CA0}"/>
              </a:ext>
            </a:extLst>
          </p:cNvPr>
          <p:cNvSpPr/>
          <p:nvPr/>
        </p:nvSpPr>
        <p:spPr>
          <a:xfrm>
            <a:off x="6364188" y="1744280"/>
            <a:ext cx="133096" cy="699864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23526782-B2AF-4138-8F01-2488419A103F}"/>
              </a:ext>
            </a:extLst>
          </p:cNvPr>
          <p:cNvSpPr/>
          <p:nvPr/>
        </p:nvSpPr>
        <p:spPr>
          <a:xfrm>
            <a:off x="3370251" y="1679559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CN" altLang="en-US" sz="2400" dirty="0"/>
          </a:p>
        </p:txBody>
      </p:sp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id="{87B69DCB-30F8-4697-A8AD-1722A694E33C}"/>
              </a:ext>
            </a:extLst>
          </p:cNvPr>
          <p:cNvCxnSpPr/>
          <p:nvPr/>
        </p:nvCxnSpPr>
        <p:spPr>
          <a:xfrm flipV="1">
            <a:off x="3522697" y="1536123"/>
            <a:ext cx="0" cy="20111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箭头连接符 144">
            <a:extLst>
              <a:ext uri="{FF2B5EF4-FFF2-40B4-BE49-F238E27FC236}">
                <a16:creationId xmlns:a16="http://schemas.microsoft.com/office/drawing/2014/main" id="{82973C7C-C030-4E90-B6BE-1E91EF571690}"/>
              </a:ext>
            </a:extLst>
          </p:cNvPr>
          <p:cNvCxnSpPr/>
          <p:nvPr/>
        </p:nvCxnSpPr>
        <p:spPr>
          <a:xfrm flipV="1">
            <a:off x="3522697" y="2094212"/>
            <a:ext cx="0" cy="20111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>
            <a:extLst>
              <a:ext uri="{FF2B5EF4-FFF2-40B4-BE49-F238E27FC236}">
                <a16:creationId xmlns:a16="http://schemas.microsoft.com/office/drawing/2014/main" id="{C85B96EC-DF95-4BE3-B7C4-357EBA9532DF}"/>
              </a:ext>
            </a:extLst>
          </p:cNvPr>
          <p:cNvCxnSpPr/>
          <p:nvPr/>
        </p:nvCxnSpPr>
        <p:spPr>
          <a:xfrm>
            <a:off x="3012424" y="1804159"/>
            <a:ext cx="3383619" cy="0"/>
          </a:xfrm>
          <a:prstGeom prst="line">
            <a:avLst/>
          </a:prstGeom>
          <a:ln w="28575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:a16="http://schemas.microsoft.com/office/drawing/2014/main" id="{E67B9955-23DA-4351-83A0-0EA12263E27A}"/>
              </a:ext>
            </a:extLst>
          </p:cNvPr>
          <p:cNvCxnSpPr/>
          <p:nvPr/>
        </p:nvCxnSpPr>
        <p:spPr>
          <a:xfrm>
            <a:off x="3012424" y="2392386"/>
            <a:ext cx="3383619" cy="0"/>
          </a:xfrm>
          <a:prstGeom prst="line">
            <a:avLst/>
          </a:prstGeom>
          <a:ln w="28575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椭圆 77">
            <a:extLst>
              <a:ext uri="{FF2B5EF4-FFF2-40B4-BE49-F238E27FC236}">
                <a16:creationId xmlns:a16="http://schemas.microsoft.com/office/drawing/2014/main" id="{47846305-AA44-49DE-B013-0A246CDE4A4C}"/>
              </a:ext>
            </a:extLst>
          </p:cNvPr>
          <p:cNvSpPr/>
          <p:nvPr/>
        </p:nvSpPr>
        <p:spPr>
          <a:xfrm>
            <a:off x="7314969" y="617605"/>
            <a:ext cx="2524680" cy="24473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圆: 空心 80">
            <a:extLst>
              <a:ext uri="{FF2B5EF4-FFF2-40B4-BE49-F238E27FC236}">
                <a16:creationId xmlns:a16="http://schemas.microsoft.com/office/drawing/2014/main" id="{C39C77F7-5374-4125-A7C7-6DDA707A210F}"/>
              </a:ext>
            </a:extLst>
          </p:cNvPr>
          <p:cNvSpPr/>
          <p:nvPr/>
        </p:nvSpPr>
        <p:spPr>
          <a:xfrm>
            <a:off x="7776858" y="996773"/>
            <a:ext cx="1646726" cy="1627865"/>
          </a:xfrm>
          <a:prstGeom prst="donut">
            <a:avLst>
              <a:gd name="adj" fmla="val 13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50" name="直接箭头连接符 149">
            <a:extLst>
              <a:ext uri="{FF2B5EF4-FFF2-40B4-BE49-F238E27FC236}">
                <a16:creationId xmlns:a16="http://schemas.microsoft.com/office/drawing/2014/main" id="{EEF74814-3615-4D30-9FDF-28DC37711E93}"/>
              </a:ext>
            </a:extLst>
          </p:cNvPr>
          <p:cNvCxnSpPr>
            <a:cxnSpLocks/>
          </p:cNvCxnSpPr>
          <p:nvPr/>
        </p:nvCxnSpPr>
        <p:spPr>
          <a:xfrm flipV="1">
            <a:off x="8583104" y="1230077"/>
            <a:ext cx="74519" cy="629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箭头连接符 79">
            <a:extLst>
              <a:ext uri="{FF2B5EF4-FFF2-40B4-BE49-F238E27FC236}">
                <a16:creationId xmlns:a16="http://schemas.microsoft.com/office/drawing/2014/main" id="{E2260123-008B-4EC8-8346-2D33BDBD3690}"/>
              </a:ext>
            </a:extLst>
          </p:cNvPr>
          <p:cNvCxnSpPr>
            <a:endCxn id="78" idx="7"/>
          </p:cNvCxnSpPr>
          <p:nvPr/>
        </p:nvCxnSpPr>
        <p:spPr>
          <a:xfrm flipV="1">
            <a:off x="8577309" y="976013"/>
            <a:ext cx="892609" cy="88864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矩形 158">
            <a:extLst>
              <a:ext uri="{FF2B5EF4-FFF2-40B4-BE49-F238E27FC236}">
                <a16:creationId xmlns:a16="http://schemas.microsoft.com/office/drawing/2014/main" id="{0F08D946-748D-4F46-9560-42AE67D3B959}"/>
              </a:ext>
            </a:extLst>
          </p:cNvPr>
          <p:cNvSpPr/>
          <p:nvPr/>
        </p:nvSpPr>
        <p:spPr>
          <a:xfrm>
            <a:off x="9321081" y="108766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dirty="0"/>
          </a:p>
        </p:txBody>
      </p:sp>
      <p:sp>
        <p:nvSpPr>
          <p:cNvPr id="160" name="矩形 159">
            <a:extLst>
              <a:ext uri="{FF2B5EF4-FFF2-40B4-BE49-F238E27FC236}">
                <a16:creationId xmlns:a16="http://schemas.microsoft.com/office/drawing/2014/main" id="{0B2E4F56-6C61-49A0-8527-55454AA21E08}"/>
              </a:ext>
            </a:extLst>
          </p:cNvPr>
          <p:cNvSpPr/>
          <p:nvPr/>
        </p:nvSpPr>
        <p:spPr>
          <a:xfrm>
            <a:off x="8332702" y="1267204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CN" altLang="en-US" sz="2400" dirty="0"/>
          </a:p>
        </p:txBody>
      </p:sp>
      <p:sp>
        <p:nvSpPr>
          <p:cNvPr id="164" name="矩形 163">
            <a:extLst>
              <a:ext uri="{FF2B5EF4-FFF2-40B4-BE49-F238E27FC236}">
                <a16:creationId xmlns:a16="http://schemas.microsoft.com/office/drawing/2014/main" id="{E29378CD-39C3-4CE9-B9F5-06AED7022EBB}"/>
              </a:ext>
            </a:extLst>
          </p:cNvPr>
          <p:cNvSpPr/>
          <p:nvPr/>
        </p:nvSpPr>
        <p:spPr>
          <a:xfrm>
            <a:off x="8304153" y="867519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endParaRPr lang="zh-CN" altLang="en-US" sz="2400" dirty="0"/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6357F9F8-7B21-4A32-B817-2A590329A45A}"/>
              </a:ext>
            </a:extLst>
          </p:cNvPr>
          <p:cNvSpPr txBox="1"/>
          <p:nvPr/>
        </p:nvSpPr>
        <p:spPr>
          <a:xfrm>
            <a:off x="259352" y="3822416"/>
            <a:ext cx="11309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在流管中取半径为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，厚度为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的流层，流层受到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个相反力的作用而平衡，压力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altLang="zh-CN" sz="2400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400" baseline="30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和粘滞阻力</a:t>
            </a:r>
            <a:r>
              <a:rPr lang="en-US" altLang="zh-CN" sz="2400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=2</a:t>
            </a:r>
            <a:r>
              <a:rPr lang="el-GR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altLang="zh-CN" sz="2400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4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l-GR" altLang="zh-CN" sz="2400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η</a:t>
            </a:r>
            <a:r>
              <a:rPr lang="en-US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dv</a:t>
            </a:r>
            <a:r>
              <a:rPr lang="en-US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dr</a:t>
            </a:r>
            <a:r>
              <a:rPr lang="zh-CN" altLang="en-US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，由</a:t>
            </a:r>
            <a:r>
              <a:rPr lang="en-US" altLang="zh-CN" sz="2400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=-</a:t>
            </a:r>
            <a:r>
              <a:rPr lang="en-US" altLang="zh-CN" sz="2400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，可得流层的流速</a:t>
            </a:r>
            <a:r>
              <a:rPr lang="en-US" altLang="zh-CN" sz="2400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400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400" baseline="30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400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400" baseline="30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)/(4</a:t>
            </a:r>
            <a:r>
              <a:rPr lang="el-GR" altLang="zh-CN" sz="2400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η</a:t>
            </a:r>
            <a:r>
              <a:rPr lang="en-US" altLang="zh-CN" sz="2400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。此流层的流量</a:t>
            </a:r>
            <a:r>
              <a:rPr lang="en-US" altLang="zh-CN" sz="2400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dQ</a:t>
            </a:r>
            <a:r>
              <a:rPr lang="en-US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400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dV</a:t>
            </a:r>
            <a:r>
              <a:rPr lang="en-US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dt</a:t>
            </a:r>
            <a:r>
              <a:rPr lang="en-US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400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dS</a:t>
            </a:r>
            <a:r>
              <a:rPr lang="en-US" altLang="zh-CN" sz="24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dl</a:t>
            </a:r>
            <a:r>
              <a:rPr lang="en-US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dt</a:t>
            </a:r>
            <a:r>
              <a:rPr lang="en-US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400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vdS</a:t>
            </a:r>
            <a:r>
              <a:rPr lang="en-US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400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l-GR" altLang="zh-CN" sz="2400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altLang="zh-CN" sz="2400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rdr</a:t>
            </a:r>
            <a:r>
              <a:rPr lang="zh-CN" altLang="en-US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，整个流管的流量为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7" name="图片 166">
            <a:extLst>
              <a:ext uri="{FF2B5EF4-FFF2-40B4-BE49-F238E27FC236}">
                <a16:creationId xmlns:a16="http://schemas.microsoft.com/office/drawing/2014/main" id="{33A5B7A7-E803-4C5E-A32A-E31C77FD5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36" y="1590351"/>
            <a:ext cx="1651265" cy="955626"/>
          </a:xfrm>
          <a:prstGeom prst="rect">
            <a:avLst/>
          </a:prstGeom>
        </p:spPr>
      </p:pic>
      <p:sp>
        <p:nvSpPr>
          <p:cNvPr id="169" name="矩形 168">
            <a:extLst>
              <a:ext uri="{FF2B5EF4-FFF2-40B4-BE49-F238E27FC236}">
                <a16:creationId xmlns:a16="http://schemas.microsoft.com/office/drawing/2014/main" id="{065F44C0-27D0-4633-8CF4-37F22AEA61B3}"/>
              </a:ext>
            </a:extLst>
          </p:cNvPr>
          <p:cNvSpPr/>
          <p:nvPr/>
        </p:nvSpPr>
        <p:spPr>
          <a:xfrm>
            <a:off x="3475835" y="1402852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endParaRPr lang="zh-CN" altLang="en-US" sz="2400" dirty="0"/>
          </a:p>
        </p:txBody>
      </p:sp>
      <p:cxnSp>
        <p:nvCxnSpPr>
          <p:cNvPr id="102" name="直接箭头连接符 101">
            <a:extLst>
              <a:ext uri="{FF2B5EF4-FFF2-40B4-BE49-F238E27FC236}">
                <a16:creationId xmlns:a16="http://schemas.microsoft.com/office/drawing/2014/main" id="{146FB2A9-E134-45C9-B618-FB6849EC8BF3}"/>
              </a:ext>
            </a:extLst>
          </p:cNvPr>
          <p:cNvCxnSpPr>
            <a:cxnSpLocks/>
          </p:cNvCxnSpPr>
          <p:nvPr/>
        </p:nvCxnSpPr>
        <p:spPr>
          <a:xfrm flipH="1">
            <a:off x="4423808" y="1657946"/>
            <a:ext cx="45487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矩形 170">
            <a:extLst>
              <a:ext uri="{FF2B5EF4-FFF2-40B4-BE49-F238E27FC236}">
                <a16:creationId xmlns:a16="http://schemas.microsoft.com/office/drawing/2014/main" id="{1B25F747-D5ED-4E0C-8E0F-FE1BA988E9A8}"/>
              </a:ext>
            </a:extLst>
          </p:cNvPr>
          <p:cNvSpPr/>
          <p:nvPr/>
        </p:nvSpPr>
        <p:spPr>
          <a:xfrm>
            <a:off x="4927216" y="1359518"/>
            <a:ext cx="269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72" name="矩形 171">
            <a:extLst>
              <a:ext uri="{FF2B5EF4-FFF2-40B4-BE49-F238E27FC236}">
                <a16:creationId xmlns:a16="http://schemas.microsoft.com/office/drawing/2014/main" id="{EDEA5CF6-4A46-4134-BAC9-4CEC5CE7633C}"/>
              </a:ext>
            </a:extLst>
          </p:cNvPr>
          <p:cNvSpPr/>
          <p:nvPr/>
        </p:nvSpPr>
        <p:spPr>
          <a:xfrm>
            <a:off x="4883395" y="1734031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C903E515-3B64-4009-8A85-36C3B385521B}"/>
              </a:ext>
            </a:extLst>
          </p:cNvPr>
          <p:cNvGrpSpPr/>
          <p:nvPr/>
        </p:nvGrpSpPr>
        <p:grpSpPr>
          <a:xfrm>
            <a:off x="9973576" y="288302"/>
            <a:ext cx="1974964" cy="3031713"/>
            <a:chOff x="10011300" y="200225"/>
            <a:chExt cx="1974964" cy="303171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5387402-5C2A-4854-AC4B-00CD465FC8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7783" y="200225"/>
              <a:ext cx="1547562" cy="2257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C97BEAEE-7208-4BD6-912A-E0266D584D6A}"/>
                </a:ext>
              </a:extLst>
            </p:cNvPr>
            <p:cNvSpPr/>
            <p:nvPr/>
          </p:nvSpPr>
          <p:spPr>
            <a:xfrm>
              <a:off x="10011300" y="2493274"/>
              <a:ext cx="197496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0070C0"/>
                  </a:solidFill>
                </a:rPr>
                <a:t>泊肃叶</a:t>
              </a:r>
              <a:r>
                <a:rPr lang="en-US" altLang="zh-CN" sz="1400" dirty="0">
                  <a:solidFill>
                    <a:srgbClr val="0070C0"/>
                  </a:solidFill>
                </a:rPr>
                <a:t>(Jean-Louis-Marie Poi-seuille,1799</a:t>
              </a:r>
              <a:r>
                <a:rPr lang="zh-CN" altLang="en-US" sz="1400" dirty="0">
                  <a:solidFill>
                    <a:srgbClr val="0070C0"/>
                  </a:solidFill>
                </a:rPr>
                <a:t>～</a:t>
              </a:r>
              <a:r>
                <a:rPr lang="en-US" altLang="zh-CN" sz="1400" dirty="0">
                  <a:solidFill>
                    <a:srgbClr val="0070C0"/>
                  </a:solidFill>
                </a:rPr>
                <a:t>1869)</a:t>
              </a:r>
              <a:r>
                <a:rPr lang="zh-CN" altLang="en-US" sz="1400" dirty="0">
                  <a:solidFill>
                    <a:srgbClr val="0070C0"/>
                  </a:solidFill>
                </a:rPr>
                <a:t>法国生理学家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3294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ACE60DF-DD40-446C-B6FA-FC0804776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43" y="879725"/>
            <a:ext cx="5547841" cy="494428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78909D0-C9F9-47C6-A92B-647367A8D585}"/>
              </a:ext>
            </a:extLst>
          </p:cNvPr>
          <p:cNvSpPr txBox="1"/>
          <p:nvPr/>
        </p:nvSpPr>
        <p:spPr>
          <a:xfrm>
            <a:off x="3185663" y="2120853"/>
            <a:ext cx="5158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/>
              <a:t>单位时间容器内减少的水量为：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8868997-9BE7-44AB-AC63-A895D73D0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8" y="2984838"/>
            <a:ext cx="3361964" cy="444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0862832-BA1A-48E4-BB86-5AA74B569ED1}"/>
                  </a:ext>
                </a:extLst>
              </p:cNvPr>
              <p:cNvSpPr txBox="1"/>
              <p:nvPr/>
            </p:nvSpPr>
            <p:spPr>
              <a:xfrm>
                <a:off x="5522790" y="3549601"/>
                <a:ext cx="4066241" cy="1203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CN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zh-CN" alt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𝑔𝑦</m:t>
                          </m:r>
                        </m:num>
                        <m:den>
                          <m:r>
                            <a:rPr lang="en-US" altLang="zh-C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zh-CN" alt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C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altLang="zh-CN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zh-CN" alt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altLang="zh-C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C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altLang="zh-C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zh-CN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0862832-BA1A-48E4-BB86-5AA74B569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790" y="3549601"/>
                <a:ext cx="4066241" cy="12031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38C7314E-6DC1-4113-A5BE-BCA1EE05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254" y="4820999"/>
            <a:ext cx="2990850" cy="14478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EBDBEA29-F3DB-49DD-BB79-C28F841E5464}"/>
              </a:ext>
            </a:extLst>
          </p:cNvPr>
          <p:cNvGrpSpPr/>
          <p:nvPr/>
        </p:nvGrpSpPr>
        <p:grpSpPr>
          <a:xfrm>
            <a:off x="8174147" y="1795623"/>
            <a:ext cx="1951914" cy="1114425"/>
            <a:chOff x="4821475" y="3753052"/>
            <a:chExt cx="1951914" cy="111442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6EF57855-9281-4A2C-805B-FB7A7879E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20814" y="3753052"/>
              <a:ext cx="1552575" cy="1114425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A854C384-81ED-4556-A0C1-6F3C28112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21475" y="3757181"/>
              <a:ext cx="828675" cy="1095375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DD927E0-FD4A-4B19-A3AA-D622DA4D7E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9076" y="539417"/>
            <a:ext cx="4182218" cy="140829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22ED20B-F95F-4C81-A92F-841F7323EE4B}"/>
              </a:ext>
            </a:extLst>
          </p:cNvPr>
          <p:cNvSpPr txBox="1"/>
          <p:nvPr/>
        </p:nvSpPr>
        <p:spPr>
          <a:xfrm>
            <a:off x="6774510" y="2973088"/>
            <a:ext cx="3139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流管两端压强差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</a:t>
            </a:r>
            <a:r>
              <a:rPr lang="el-GR" altLang="zh-CN" sz="2400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ρ</a:t>
            </a:r>
            <a:r>
              <a:rPr lang="en-US" altLang="zh-CN" sz="2400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gy</a:t>
            </a:r>
            <a:endParaRPr lang="zh-CN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772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C326E0-A08F-4369-964E-13FACFDEA4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3324" y="633543"/>
            <a:ext cx="10363826" cy="642807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进一步的求解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8334456-C3A7-4DD6-BDB8-B8EAFD6CD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103" y="1285674"/>
            <a:ext cx="2990850" cy="14478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A1E70536-330E-484D-93DE-5F7A1BFF3243}"/>
              </a:ext>
            </a:extLst>
          </p:cNvPr>
          <p:cNvGrpSpPr/>
          <p:nvPr/>
        </p:nvGrpSpPr>
        <p:grpSpPr>
          <a:xfrm>
            <a:off x="574342" y="1491365"/>
            <a:ext cx="4632658" cy="4774392"/>
            <a:chOff x="1207779" y="1784182"/>
            <a:chExt cx="4632658" cy="4774392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2221D59-F787-4CBA-978C-1603A1D2BC5E}"/>
                </a:ext>
              </a:extLst>
            </p:cNvPr>
            <p:cNvGrpSpPr/>
            <p:nvPr/>
          </p:nvGrpSpPr>
          <p:grpSpPr>
            <a:xfrm>
              <a:off x="1207779" y="1784182"/>
              <a:ext cx="4632658" cy="4774392"/>
              <a:chOff x="1213656" y="1460332"/>
              <a:chExt cx="4632658" cy="4774392"/>
            </a:xfrm>
          </p:grpSpPr>
          <p:sp>
            <p:nvSpPr>
              <p:cNvPr id="10" name="斜纹 9">
                <a:extLst>
                  <a:ext uri="{FF2B5EF4-FFF2-40B4-BE49-F238E27FC236}">
                    <a16:creationId xmlns:a16="http://schemas.microsoft.com/office/drawing/2014/main" id="{30AE27D6-18B7-4D8B-9E6C-661668657757}"/>
                  </a:ext>
                </a:extLst>
              </p:cNvPr>
              <p:cNvSpPr/>
              <p:nvPr/>
            </p:nvSpPr>
            <p:spPr>
              <a:xfrm rot="13513936">
                <a:off x="4307373" y="4695784"/>
                <a:ext cx="1498719" cy="1579162"/>
              </a:xfrm>
              <a:prstGeom prst="diagStripe">
                <a:avLst>
                  <a:gd name="adj" fmla="val 7777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813C3C6B-C3F1-4A7C-BCFD-5FF525332503}"/>
                  </a:ext>
                </a:extLst>
              </p:cNvPr>
              <p:cNvGrpSpPr/>
              <p:nvPr/>
            </p:nvGrpSpPr>
            <p:grpSpPr>
              <a:xfrm>
                <a:off x="1213656" y="1460332"/>
                <a:ext cx="3958264" cy="4335629"/>
                <a:chOff x="2610182" y="1412707"/>
                <a:chExt cx="3958264" cy="4335629"/>
              </a:xfrm>
            </p:grpSpPr>
            <p:sp>
              <p:nvSpPr>
                <p:cNvPr id="12" name="椭圆 11">
                  <a:extLst>
                    <a:ext uri="{FF2B5EF4-FFF2-40B4-BE49-F238E27FC236}">
                      <a16:creationId xmlns:a16="http://schemas.microsoft.com/office/drawing/2014/main" id="{A2CAA557-B77D-49C3-8D03-824BA3686B17}"/>
                    </a:ext>
                  </a:extLst>
                </p:cNvPr>
                <p:cNvSpPr/>
                <p:nvPr/>
              </p:nvSpPr>
              <p:spPr>
                <a:xfrm>
                  <a:off x="3009899" y="5305424"/>
                  <a:ext cx="1762125" cy="29527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D571AF17-94E0-4C7B-A495-502CD5EA27B9}"/>
                    </a:ext>
                  </a:extLst>
                </p:cNvPr>
                <p:cNvSpPr/>
                <p:nvPr/>
              </p:nvSpPr>
              <p:spPr>
                <a:xfrm>
                  <a:off x="3009900" y="2205037"/>
                  <a:ext cx="1762125" cy="3248025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椭圆 13">
                  <a:extLst>
                    <a:ext uri="{FF2B5EF4-FFF2-40B4-BE49-F238E27FC236}">
                      <a16:creationId xmlns:a16="http://schemas.microsoft.com/office/drawing/2014/main" id="{EED6699C-BDE3-4CA6-A21B-B2ED84390714}"/>
                    </a:ext>
                  </a:extLst>
                </p:cNvPr>
                <p:cNvSpPr/>
                <p:nvPr/>
              </p:nvSpPr>
              <p:spPr>
                <a:xfrm>
                  <a:off x="3009900" y="2057400"/>
                  <a:ext cx="1762125" cy="29527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537828F6-AD4E-420B-888A-F4E15C69F863}"/>
                    </a:ext>
                  </a:extLst>
                </p:cNvPr>
                <p:cNvSpPr/>
                <p:nvPr/>
              </p:nvSpPr>
              <p:spPr>
                <a:xfrm>
                  <a:off x="4772024" y="4676774"/>
                  <a:ext cx="1104901" cy="1905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A5B69C31-405D-4428-9D35-D3FDB7BEA2CD}"/>
                    </a:ext>
                  </a:extLst>
                </p:cNvPr>
                <p:cNvSpPr/>
                <p:nvPr/>
              </p:nvSpPr>
              <p:spPr>
                <a:xfrm>
                  <a:off x="2886075" y="5453061"/>
                  <a:ext cx="2057400" cy="29527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7" name="直接连接符 16">
                  <a:extLst>
                    <a:ext uri="{FF2B5EF4-FFF2-40B4-BE49-F238E27FC236}">
                      <a16:creationId xmlns:a16="http://schemas.microsoft.com/office/drawing/2014/main" id="{25E0C64B-ACB1-48FB-8E45-9ED4264A8DC6}"/>
                    </a:ext>
                  </a:extLst>
                </p:cNvPr>
                <p:cNvCxnSpPr/>
                <p:nvPr/>
              </p:nvCxnSpPr>
              <p:spPr>
                <a:xfrm>
                  <a:off x="3009899" y="2571750"/>
                  <a:ext cx="176212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" name="组合 17">
                  <a:extLst>
                    <a:ext uri="{FF2B5EF4-FFF2-40B4-BE49-F238E27FC236}">
                      <a16:creationId xmlns:a16="http://schemas.microsoft.com/office/drawing/2014/main" id="{56793423-400A-4BD9-9ADA-2A4004867021}"/>
                    </a:ext>
                  </a:extLst>
                </p:cNvPr>
                <p:cNvGrpSpPr/>
                <p:nvPr/>
              </p:nvGrpSpPr>
              <p:grpSpPr>
                <a:xfrm>
                  <a:off x="3359942" y="2805113"/>
                  <a:ext cx="1062037" cy="2466974"/>
                  <a:chOff x="8596312" y="2747962"/>
                  <a:chExt cx="1062037" cy="2466974"/>
                </a:xfrm>
              </p:grpSpPr>
              <p:cxnSp>
                <p:nvCxnSpPr>
                  <p:cNvPr id="61" name="直接连接符 60">
                    <a:extLst>
                      <a:ext uri="{FF2B5EF4-FFF2-40B4-BE49-F238E27FC236}">
                        <a16:creationId xmlns:a16="http://schemas.microsoft.com/office/drawing/2014/main" id="{6F72DDAF-7E09-43BE-ADA0-CA8BC83B0512}"/>
                      </a:ext>
                    </a:extLst>
                  </p:cNvPr>
                  <p:cNvCxnSpPr/>
                  <p:nvPr/>
                </p:nvCxnSpPr>
                <p:spPr>
                  <a:xfrm>
                    <a:off x="8596312" y="2757487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直接连接符 61">
                    <a:extLst>
                      <a:ext uri="{FF2B5EF4-FFF2-40B4-BE49-F238E27FC236}">
                        <a16:creationId xmlns:a16="http://schemas.microsoft.com/office/drawing/2014/main" id="{F65E8451-0314-4559-846C-54C2F78D1EF2}"/>
                      </a:ext>
                    </a:extLst>
                  </p:cNvPr>
                  <p:cNvCxnSpPr/>
                  <p:nvPr/>
                </p:nvCxnSpPr>
                <p:spPr>
                  <a:xfrm>
                    <a:off x="8796337" y="2928937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接连接符 62">
                    <a:extLst>
                      <a:ext uri="{FF2B5EF4-FFF2-40B4-BE49-F238E27FC236}">
                        <a16:creationId xmlns:a16="http://schemas.microsoft.com/office/drawing/2014/main" id="{20099C90-89E1-49CF-A06A-C5D7B674F5A5}"/>
                      </a:ext>
                    </a:extLst>
                  </p:cNvPr>
                  <p:cNvCxnSpPr/>
                  <p:nvPr/>
                </p:nvCxnSpPr>
                <p:spPr>
                  <a:xfrm>
                    <a:off x="8996362" y="2747962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接连接符 63">
                    <a:extLst>
                      <a:ext uri="{FF2B5EF4-FFF2-40B4-BE49-F238E27FC236}">
                        <a16:creationId xmlns:a16="http://schemas.microsoft.com/office/drawing/2014/main" id="{C184B9D7-62C5-41F4-B239-3F1388D2886B}"/>
                      </a:ext>
                    </a:extLst>
                  </p:cNvPr>
                  <p:cNvCxnSpPr/>
                  <p:nvPr/>
                </p:nvCxnSpPr>
                <p:spPr>
                  <a:xfrm>
                    <a:off x="9196387" y="2928937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接连接符 64">
                    <a:extLst>
                      <a:ext uri="{FF2B5EF4-FFF2-40B4-BE49-F238E27FC236}">
                        <a16:creationId xmlns:a16="http://schemas.microsoft.com/office/drawing/2014/main" id="{3F10097E-B8EE-4658-8514-D0628066DB40}"/>
                      </a:ext>
                    </a:extLst>
                  </p:cNvPr>
                  <p:cNvCxnSpPr/>
                  <p:nvPr/>
                </p:nvCxnSpPr>
                <p:spPr>
                  <a:xfrm>
                    <a:off x="9377362" y="2757487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接连接符 65">
                    <a:extLst>
                      <a:ext uri="{FF2B5EF4-FFF2-40B4-BE49-F238E27FC236}">
                        <a16:creationId xmlns:a16="http://schemas.microsoft.com/office/drawing/2014/main" id="{F647D5C9-50CC-4DAC-B734-00E6BE90B204}"/>
                      </a:ext>
                    </a:extLst>
                  </p:cNvPr>
                  <p:cNvCxnSpPr/>
                  <p:nvPr/>
                </p:nvCxnSpPr>
                <p:spPr>
                  <a:xfrm>
                    <a:off x="8615362" y="3186112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直接连接符 66">
                    <a:extLst>
                      <a:ext uri="{FF2B5EF4-FFF2-40B4-BE49-F238E27FC236}">
                        <a16:creationId xmlns:a16="http://schemas.microsoft.com/office/drawing/2014/main" id="{5CFB2AF5-FF93-446A-9EBA-BDF4FB3D69D6}"/>
                      </a:ext>
                    </a:extLst>
                  </p:cNvPr>
                  <p:cNvCxnSpPr/>
                  <p:nvPr/>
                </p:nvCxnSpPr>
                <p:spPr>
                  <a:xfrm>
                    <a:off x="8815387" y="3357562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直接连接符 67">
                    <a:extLst>
                      <a:ext uri="{FF2B5EF4-FFF2-40B4-BE49-F238E27FC236}">
                        <a16:creationId xmlns:a16="http://schemas.microsoft.com/office/drawing/2014/main" id="{F1C8646D-44D5-4792-B202-94EECFA457EA}"/>
                      </a:ext>
                    </a:extLst>
                  </p:cNvPr>
                  <p:cNvCxnSpPr/>
                  <p:nvPr/>
                </p:nvCxnSpPr>
                <p:spPr>
                  <a:xfrm>
                    <a:off x="9015412" y="3176587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直接连接符 68">
                    <a:extLst>
                      <a:ext uri="{FF2B5EF4-FFF2-40B4-BE49-F238E27FC236}">
                        <a16:creationId xmlns:a16="http://schemas.microsoft.com/office/drawing/2014/main" id="{0D2908A2-7D1E-47B2-B404-A469353C6144}"/>
                      </a:ext>
                    </a:extLst>
                  </p:cNvPr>
                  <p:cNvCxnSpPr/>
                  <p:nvPr/>
                </p:nvCxnSpPr>
                <p:spPr>
                  <a:xfrm>
                    <a:off x="9215437" y="3357562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直接连接符 69">
                    <a:extLst>
                      <a:ext uri="{FF2B5EF4-FFF2-40B4-BE49-F238E27FC236}">
                        <a16:creationId xmlns:a16="http://schemas.microsoft.com/office/drawing/2014/main" id="{6AF47D6D-21C7-4BA5-BAC8-6E474D641715}"/>
                      </a:ext>
                    </a:extLst>
                  </p:cNvPr>
                  <p:cNvCxnSpPr/>
                  <p:nvPr/>
                </p:nvCxnSpPr>
                <p:spPr>
                  <a:xfrm>
                    <a:off x="9396412" y="3186112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直接连接符 70">
                    <a:extLst>
                      <a:ext uri="{FF2B5EF4-FFF2-40B4-BE49-F238E27FC236}">
                        <a16:creationId xmlns:a16="http://schemas.microsoft.com/office/drawing/2014/main" id="{3F94FEC6-264F-4B62-B424-03B582732BC1}"/>
                      </a:ext>
                    </a:extLst>
                  </p:cNvPr>
                  <p:cNvCxnSpPr/>
                  <p:nvPr/>
                </p:nvCxnSpPr>
                <p:spPr>
                  <a:xfrm>
                    <a:off x="8615362" y="3509961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直接连接符 71">
                    <a:extLst>
                      <a:ext uri="{FF2B5EF4-FFF2-40B4-BE49-F238E27FC236}">
                        <a16:creationId xmlns:a16="http://schemas.microsoft.com/office/drawing/2014/main" id="{9FE1BCF6-66D3-48B9-AC50-8DB3A1777B94}"/>
                      </a:ext>
                    </a:extLst>
                  </p:cNvPr>
                  <p:cNvCxnSpPr/>
                  <p:nvPr/>
                </p:nvCxnSpPr>
                <p:spPr>
                  <a:xfrm>
                    <a:off x="8815387" y="3681411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直接连接符 72">
                    <a:extLst>
                      <a:ext uri="{FF2B5EF4-FFF2-40B4-BE49-F238E27FC236}">
                        <a16:creationId xmlns:a16="http://schemas.microsoft.com/office/drawing/2014/main" id="{B2BC2C5D-2F4A-43C4-8640-636656D67AB3}"/>
                      </a:ext>
                    </a:extLst>
                  </p:cNvPr>
                  <p:cNvCxnSpPr/>
                  <p:nvPr/>
                </p:nvCxnSpPr>
                <p:spPr>
                  <a:xfrm>
                    <a:off x="9015412" y="3500436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接连接符 73">
                    <a:extLst>
                      <a:ext uri="{FF2B5EF4-FFF2-40B4-BE49-F238E27FC236}">
                        <a16:creationId xmlns:a16="http://schemas.microsoft.com/office/drawing/2014/main" id="{61E49A91-AB09-4B5F-AC92-3E77AACB08C9}"/>
                      </a:ext>
                    </a:extLst>
                  </p:cNvPr>
                  <p:cNvCxnSpPr/>
                  <p:nvPr/>
                </p:nvCxnSpPr>
                <p:spPr>
                  <a:xfrm>
                    <a:off x="9215437" y="3681411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直接连接符 74">
                    <a:extLst>
                      <a:ext uri="{FF2B5EF4-FFF2-40B4-BE49-F238E27FC236}">
                        <a16:creationId xmlns:a16="http://schemas.microsoft.com/office/drawing/2014/main" id="{07581999-4728-4C39-8C5E-FFEC6F9894F6}"/>
                      </a:ext>
                    </a:extLst>
                  </p:cNvPr>
                  <p:cNvCxnSpPr/>
                  <p:nvPr/>
                </p:nvCxnSpPr>
                <p:spPr>
                  <a:xfrm>
                    <a:off x="9396412" y="3509961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直接连接符 75">
                    <a:extLst>
                      <a:ext uri="{FF2B5EF4-FFF2-40B4-BE49-F238E27FC236}">
                        <a16:creationId xmlns:a16="http://schemas.microsoft.com/office/drawing/2014/main" id="{A8D42853-46AC-4D3D-BB4B-CA1B6EB790A7}"/>
                      </a:ext>
                    </a:extLst>
                  </p:cNvPr>
                  <p:cNvCxnSpPr/>
                  <p:nvPr/>
                </p:nvCxnSpPr>
                <p:spPr>
                  <a:xfrm>
                    <a:off x="8634412" y="3938586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直接连接符 76">
                    <a:extLst>
                      <a:ext uri="{FF2B5EF4-FFF2-40B4-BE49-F238E27FC236}">
                        <a16:creationId xmlns:a16="http://schemas.microsoft.com/office/drawing/2014/main" id="{6F5E77EB-004A-46FE-B044-E293EC8B993C}"/>
                      </a:ext>
                    </a:extLst>
                  </p:cNvPr>
                  <p:cNvCxnSpPr/>
                  <p:nvPr/>
                </p:nvCxnSpPr>
                <p:spPr>
                  <a:xfrm>
                    <a:off x="8834437" y="4110036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接连接符 77">
                    <a:extLst>
                      <a:ext uri="{FF2B5EF4-FFF2-40B4-BE49-F238E27FC236}">
                        <a16:creationId xmlns:a16="http://schemas.microsoft.com/office/drawing/2014/main" id="{42E258A1-73B9-48C5-B53D-97BD777C7DDA}"/>
                      </a:ext>
                    </a:extLst>
                  </p:cNvPr>
                  <p:cNvCxnSpPr/>
                  <p:nvPr/>
                </p:nvCxnSpPr>
                <p:spPr>
                  <a:xfrm>
                    <a:off x="9034462" y="3929061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接连接符 78">
                    <a:extLst>
                      <a:ext uri="{FF2B5EF4-FFF2-40B4-BE49-F238E27FC236}">
                        <a16:creationId xmlns:a16="http://schemas.microsoft.com/office/drawing/2014/main" id="{F88388F3-7A7B-4B0E-9D58-23CD4240166A}"/>
                      </a:ext>
                    </a:extLst>
                  </p:cNvPr>
                  <p:cNvCxnSpPr/>
                  <p:nvPr/>
                </p:nvCxnSpPr>
                <p:spPr>
                  <a:xfrm>
                    <a:off x="9234487" y="4110036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接连接符 79">
                    <a:extLst>
                      <a:ext uri="{FF2B5EF4-FFF2-40B4-BE49-F238E27FC236}">
                        <a16:creationId xmlns:a16="http://schemas.microsoft.com/office/drawing/2014/main" id="{538776FE-D778-4DB6-BA46-DB1B66DD0EB3}"/>
                      </a:ext>
                    </a:extLst>
                  </p:cNvPr>
                  <p:cNvCxnSpPr/>
                  <p:nvPr/>
                </p:nvCxnSpPr>
                <p:spPr>
                  <a:xfrm>
                    <a:off x="9415462" y="3938586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接连接符 80">
                    <a:extLst>
                      <a:ext uri="{FF2B5EF4-FFF2-40B4-BE49-F238E27FC236}">
                        <a16:creationId xmlns:a16="http://schemas.microsoft.com/office/drawing/2014/main" id="{C5D6576D-D59F-4BCB-A75D-DF982D49D80E}"/>
                      </a:ext>
                    </a:extLst>
                  </p:cNvPr>
                  <p:cNvCxnSpPr/>
                  <p:nvPr/>
                </p:nvCxnSpPr>
                <p:spPr>
                  <a:xfrm>
                    <a:off x="8658224" y="4291012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接连接符 81">
                    <a:extLst>
                      <a:ext uri="{FF2B5EF4-FFF2-40B4-BE49-F238E27FC236}">
                        <a16:creationId xmlns:a16="http://schemas.microsoft.com/office/drawing/2014/main" id="{72722A07-13BE-46AD-B454-A03A7DA8CA0F}"/>
                      </a:ext>
                    </a:extLst>
                  </p:cNvPr>
                  <p:cNvCxnSpPr/>
                  <p:nvPr/>
                </p:nvCxnSpPr>
                <p:spPr>
                  <a:xfrm>
                    <a:off x="8858249" y="4462462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接连接符 82">
                    <a:extLst>
                      <a:ext uri="{FF2B5EF4-FFF2-40B4-BE49-F238E27FC236}">
                        <a16:creationId xmlns:a16="http://schemas.microsoft.com/office/drawing/2014/main" id="{F7593748-F1D8-4898-9E02-F8561B9E3FEE}"/>
                      </a:ext>
                    </a:extLst>
                  </p:cNvPr>
                  <p:cNvCxnSpPr/>
                  <p:nvPr/>
                </p:nvCxnSpPr>
                <p:spPr>
                  <a:xfrm>
                    <a:off x="9058274" y="4281487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接连接符 83">
                    <a:extLst>
                      <a:ext uri="{FF2B5EF4-FFF2-40B4-BE49-F238E27FC236}">
                        <a16:creationId xmlns:a16="http://schemas.microsoft.com/office/drawing/2014/main" id="{89191DBC-74B3-4BBE-821A-B0FC826F031B}"/>
                      </a:ext>
                    </a:extLst>
                  </p:cNvPr>
                  <p:cNvCxnSpPr/>
                  <p:nvPr/>
                </p:nvCxnSpPr>
                <p:spPr>
                  <a:xfrm>
                    <a:off x="9258299" y="4462462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直接连接符 84">
                    <a:extLst>
                      <a:ext uri="{FF2B5EF4-FFF2-40B4-BE49-F238E27FC236}">
                        <a16:creationId xmlns:a16="http://schemas.microsoft.com/office/drawing/2014/main" id="{215029BC-5000-4920-9A61-7195825EAFC1}"/>
                      </a:ext>
                    </a:extLst>
                  </p:cNvPr>
                  <p:cNvCxnSpPr/>
                  <p:nvPr/>
                </p:nvCxnSpPr>
                <p:spPr>
                  <a:xfrm>
                    <a:off x="9439274" y="4291012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直接连接符 85">
                    <a:extLst>
                      <a:ext uri="{FF2B5EF4-FFF2-40B4-BE49-F238E27FC236}">
                        <a16:creationId xmlns:a16="http://schemas.microsoft.com/office/drawing/2014/main" id="{87207920-7250-483E-9195-85BD91E816E4}"/>
                      </a:ext>
                    </a:extLst>
                  </p:cNvPr>
                  <p:cNvCxnSpPr/>
                  <p:nvPr/>
                </p:nvCxnSpPr>
                <p:spPr>
                  <a:xfrm>
                    <a:off x="8658224" y="4614861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直接连接符 86">
                    <a:extLst>
                      <a:ext uri="{FF2B5EF4-FFF2-40B4-BE49-F238E27FC236}">
                        <a16:creationId xmlns:a16="http://schemas.microsoft.com/office/drawing/2014/main" id="{83C3FBBD-3FB1-487A-A739-68A97A3EC786}"/>
                      </a:ext>
                    </a:extLst>
                  </p:cNvPr>
                  <p:cNvCxnSpPr/>
                  <p:nvPr/>
                </p:nvCxnSpPr>
                <p:spPr>
                  <a:xfrm>
                    <a:off x="8858249" y="4786311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接连接符 87">
                    <a:extLst>
                      <a:ext uri="{FF2B5EF4-FFF2-40B4-BE49-F238E27FC236}">
                        <a16:creationId xmlns:a16="http://schemas.microsoft.com/office/drawing/2014/main" id="{12B536BF-8111-40C5-948E-D6291999EE64}"/>
                      </a:ext>
                    </a:extLst>
                  </p:cNvPr>
                  <p:cNvCxnSpPr/>
                  <p:nvPr/>
                </p:nvCxnSpPr>
                <p:spPr>
                  <a:xfrm>
                    <a:off x="9058274" y="4605336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直接连接符 88">
                    <a:extLst>
                      <a:ext uri="{FF2B5EF4-FFF2-40B4-BE49-F238E27FC236}">
                        <a16:creationId xmlns:a16="http://schemas.microsoft.com/office/drawing/2014/main" id="{6560D3CF-7C7D-4104-9B88-EEBC5A1B3B50}"/>
                      </a:ext>
                    </a:extLst>
                  </p:cNvPr>
                  <p:cNvCxnSpPr/>
                  <p:nvPr/>
                </p:nvCxnSpPr>
                <p:spPr>
                  <a:xfrm>
                    <a:off x="9258299" y="4786311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接连接符 89">
                    <a:extLst>
                      <a:ext uri="{FF2B5EF4-FFF2-40B4-BE49-F238E27FC236}">
                        <a16:creationId xmlns:a16="http://schemas.microsoft.com/office/drawing/2014/main" id="{0E732F91-9C20-4487-A642-ACBDAA5479D9}"/>
                      </a:ext>
                    </a:extLst>
                  </p:cNvPr>
                  <p:cNvCxnSpPr/>
                  <p:nvPr/>
                </p:nvCxnSpPr>
                <p:spPr>
                  <a:xfrm>
                    <a:off x="9439274" y="4614861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直接连接符 90">
                    <a:extLst>
                      <a:ext uri="{FF2B5EF4-FFF2-40B4-BE49-F238E27FC236}">
                        <a16:creationId xmlns:a16="http://schemas.microsoft.com/office/drawing/2014/main" id="{2C763A6D-8C62-4EC0-8521-0AE3DFEBA496}"/>
                      </a:ext>
                    </a:extLst>
                  </p:cNvPr>
                  <p:cNvCxnSpPr/>
                  <p:nvPr/>
                </p:nvCxnSpPr>
                <p:spPr>
                  <a:xfrm>
                    <a:off x="8677274" y="5043486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直接连接符 91">
                    <a:extLst>
                      <a:ext uri="{FF2B5EF4-FFF2-40B4-BE49-F238E27FC236}">
                        <a16:creationId xmlns:a16="http://schemas.microsoft.com/office/drawing/2014/main" id="{0DC07CD5-6BD7-42F9-A3F4-A2B71A9F9097}"/>
                      </a:ext>
                    </a:extLst>
                  </p:cNvPr>
                  <p:cNvCxnSpPr/>
                  <p:nvPr/>
                </p:nvCxnSpPr>
                <p:spPr>
                  <a:xfrm>
                    <a:off x="8877299" y="5214936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直接连接符 92">
                    <a:extLst>
                      <a:ext uri="{FF2B5EF4-FFF2-40B4-BE49-F238E27FC236}">
                        <a16:creationId xmlns:a16="http://schemas.microsoft.com/office/drawing/2014/main" id="{04908106-82E1-426E-8234-E13136CC9014}"/>
                      </a:ext>
                    </a:extLst>
                  </p:cNvPr>
                  <p:cNvCxnSpPr/>
                  <p:nvPr/>
                </p:nvCxnSpPr>
                <p:spPr>
                  <a:xfrm>
                    <a:off x="9077324" y="5033961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直接连接符 93">
                    <a:extLst>
                      <a:ext uri="{FF2B5EF4-FFF2-40B4-BE49-F238E27FC236}">
                        <a16:creationId xmlns:a16="http://schemas.microsoft.com/office/drawing/2014/main" id="{495985BF-77B2-43F6-9BF9-EA873ECBDE11}"/>
                      </a:ext>
                    </a:extLst>
                  </p:cNvPr>
                  <p:cNvCxnSpPr/>
                  <p:nvPr/>
                </p:nvCxnSpPr>
                <p:spPr>
                  <a:xfrm>
                    <a:off x="9277349" y="5214936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直接连接符 94">
                    <a:extLst>
                      <a:ext uri="{FF2B5EF4-FFF2-40B4-BE49-F238E27FC236}">
                        <a16:creationId xmlns:a16="http://schemas.microsoft.com/office/drawing/2014/main" id="{1AD2C5D8-4295-4FC4-B4BA-F7C67CA5393F}"/>
                      </a:ext>
                    </a:extLst>
                  </p:cNvPr>
                  <p:cNvCxnSpPr/>
                  <p:nvPr/>
                </p:nvCxnSpPr>
                <p:spPr>
                  <a:xfrm>
                    <a:off x="9458324" y="5043486"/>
                    <a:ext cx="2000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组合 18">
                  <a:extLst>
                    <a:ext uri="{FF2B5EF4-FFF2-40B4-BE49-F238E27FC236}">
                      <a16:creationId xmlns:a16="http://schemas.microsoft.com/office/drawing/2014/main" id="{950779CA-3A47-42BC-A71E-5B1EB1EBB742}"/>
                    </a:ext>
                  </a:extLst>
                </p:cNvPr>
                <p:cNvGrpSpPr/>
                <p:nvPr/>
              </p:nvGrpSpPr>
              <p:grpSpPr>
                <a:xfrm>
                  <a:off x="3019421" y="2316956"/>
                  <a:ext cx="228600" cy="3136104"/>
                  <a:chOff x="8181975" y="1924050"/>
                  <a:chExt cx="228600" cy="3167062"/>
                </a:xfrm>
              </p:grpSpPr>
              <p:sp>
                <p:nvSpPr>
                  <p:cNvPr id="40" name="矩形 39">
                    <a:extLst>
                      <a:ext uri="{FF2B5EF4-FFF2-40B4-BE49-F238E27FC236}">
                        <a16:creationId xmlns:a16="http://schemas.microsoft.com/office/drawing/2014/main" id="{B92DEF21-DCBF-498F-B9EE-310C3CEF0328}"/>
                      </a:ext>
                    </a:extLst>
                  </p:cNvPr>
                  <p:cNvSpPr/>
                  <p:nvPr/>
                </p:nvSpPr>
                <p:spPr>
                  <a:xfrm>
                    <a:off x="8181975" y="1924050"/>
                    <a:ext cx="228600" cy="3167062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41" name="直接连接符 40">
                    <a:extLst>
                      <a:ext uri="{FF2B5EF4-FFF2-40B4-BE49-F238E27FC236}">
                        <a16:creationId xmlns:a16="http://schemas.microsoft.com/office/drawing/2014/main" id="{65E3485D-F33E-49AD-9649-2D13FC5DD7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91500" y="2205037"/>
                    <a:ext cx="10477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接连接符 41">
                    <a:extLst>
                      <a:ext uri="{FF2B5EF4-FFF2-40B4-BE49-F238E27FC236}">
                        <a16:creationId xmlns:a16="http://schemas.microsoft.com/office/drawing/2014/main" id="{65F40B4D-223F-4B67-9318-121FFA320F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91500" y="2352675"/>
                    <a:ext cx="52387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接连接符 42">
                    <a:extLst>
                      <a:ext uri="{FF2B5EF4-FFF2-40B4-BE49-F238E27FC236}">
                        <a16:creationId xmlns:a16="http://schemas.microsoft.com/office/drawing/2014/main" id="{5642F412-907F-468B-919A-4DD193DE56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91500" y="2486024"/>
                    <a:ext cx="10477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直接连接符 43">
                    <a:extLst>
                      <a:ext uri="{FF2B5EF4-FFF2-40B4-BE49-F238E27FC236}">
                        <a16:creationId xmlns:a16="http://schemas.microsoft.com/office/drawing/2014/main" id="{1F0096B2-EAE4-4405-8436-D194E3F9FA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91500" y="2633662"/>
                    <a:ext cx="52387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接连接符 44">
                    <a:extLst>
                      <a:ext uri="{FF2B5EF4-FFF2-40B4-BE49-F238E27FC236}">
                        <a16:creationId xmlns:a16="http://schemas.microsoft.com/office/drawing/2014/main" id="{AC1D71C0-B216-49CF-97DE-A5D2FD5425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91500" y="2738437"/>
                    <a:ext cx="10477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接连接符 45">
                    <a:extLst>
                      <a:ext uri="{FF2B5EF4-FFF2-40B4-BE49-F238E27FC236}">
                        <a16:creationId xmlns:a16="http://schemas.microsoft.com/office/drawing/2014/main" id="{C1ABA32E-2A53-46EE-AFF3-993D06246A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91500" y="2886075"/>
                    <a:ext cx="52387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接连接符 46">
                    <a:extLst>
                      <a:ext uri="{FF2B5EF4-FFF2-40B4-BE49-F238E27FC236}">
                        <a16:creationId xmlns:a16="http://schemas.microsoft.com/office/drawing/2014/main" id="{1D6B8DCD-B996-48E9-A172-D872920AAD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91500" y="3019424"/>
                    <a:ext cx="10477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接连接符 47">
                    <a:extLst>
                      <a:ext uri="{FF2B5EF4-FFF2-40B4-BE49-F238E27FC236}">
                        <a16:creationId xmlns:a16="http://schemas.microsoft.com/office/drawing/2014/main" id="{16EF912D-E9FF-4EEA-98ED-58DE040E53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91500" y="3167062"/>
                    <a:ext cx="52387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直接连接符 48">
                    <a:extLst>
                      <a:ext uri="{FF2B5EF4-FFF2-40B4-BE49-F238E27FC236}">
                        <a16:creationId xmlns:a16="http://schemas.microsoft.com/office/drawing/2014/main" id="{0109F8BE-FC9C-41D8-A216-59487D78D3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91500" y="3281362"/>
                    <a:ext cx="10477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直接连接符 49">
                    <a:extLst>
                      <a:ext uri="{FF2B5EF4-FFF2-40B4-BE49-F238E27FC236}">
                        <a16:creationId xmlns:a16="http://schemas.microsoft.com/office/drawing/2014/main" id="{B16617F3-B304-4AE6-8269-BC62003F1F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91500" y="3429000"/>
                    <a:ext cx="52387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直接连接符 50">
                    <a:extLst>
                      <a:ext uri="{FF2B5EF4-FFF2-40B4-BE49-F238E27FC236}">
                        <a16:creationId xmlns:a16="http://schemas.microsoft.com/office/drawing/2014/main" id="{D1C25AE9-626C-4BF4-9458-7F7F699EBA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91500" y="3562349"/>
                    <a:ext cx="10477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直接连接符 51">
                    <a:extLst>
                      <a:ext uri="{FF2B5EF4-FFF2-40B4-BE49-F238E27FC236}">
                        <a16:creationId xmlns:a16="http://schemas.microsoft.com/office/drawing/2014/main" id="{938BA0E7-4C17-4836-B18C-0D31018066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91500" y="3709987"/>
                    <a:ext cx="52387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接连接符 52">
                    <a:extLst>
                      <a:ext uri="{FF2B5EF4-FFF2-40B4-BE49-F238E27FC236}">
                        <a16:creationId xmlns:a16="http://schemas.microsoft.com/office/drawing/2014/main" id="{DFA1C5C5-EFAA-4858-8892-FCDEF31D7D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91500" y="3814762"/>
                    <a:ext cx="10477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直接连接符 53">
                    <a:extLst>
                      <a:ext uri="{FF2B5EF4-FFF2-40B4-BE49-F238E27FC236}">
                        <a16:creationId xmlns:a16="http://schemas.microsoft.com/office/drawing/2014/main" id="{93E72D76-ECE6-4BD7-9F65-1B6C205E08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91500" y="3962400"/>
                    <a:ext cx="52387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接连接符 54">
                    <a:extLst>
                      <a:ext uri="{FF2B5EF4-FFF2-40B4-BE49-F238E27FC236}">
                        <a16:creationId xmlns:a16="http://schemas.microsoft.com/office/drawing/2014/main" id="{CE09F9D9-A012-469A-922F-D237898F47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91500" y="4095749"/>
                    <a:ext cx="10477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接连接符 55">
                    <a:extLst>
                      <a:ext uri="{FF2B5EF4-FFF2-40B4-BE49-F238E27FC236}">
                        <a16:creationId xmlns:a16="http://schemas.microsoft.com/office/drawing/2014/main" id="{1F9FD6D8-E1C5-4506-B288-C30B85DFF4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91500" y="4243387"/>
                    <a:ext cx="52387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接连接符 56">
                    <a:extLst>
                      <a:ext uri="{FF2B5EF4-FFF2-40B4-BE49-F238E27FC236}">
                        <a16:creationId xmlns:a16="http://schemas.microsoft.com/office/drawing/2014/main" id="{E128D5B4-2ABB-4B03-B204-DB2BCB2BFB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201025" y="4357687"/>
                    <a:ext cx="10477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直接连接符 57">
                    <a:extLst>
                      <a:ext uri="{FF2B5EF4-FFF2-40B4-BE49-F238E27FC236}">
                        <a16:creationId xmlns:a16="http://schemas.microsoft.com/office/drawing/2014/main" id="{E110BB8A-6DAD-4EA0-87F0-A2B1542215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201025" y="4505325"/>
                    <a:ext cx="52387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直接连接符 58">
                    <a:extLst>
                      <a:ext uri="{FF2B5EF4-FFF2-40B4-BE49-F238E27FC236}">
                        <a16:creationId xmlns:a16="http://schemas.microsoft.com/office/drawing/2014/main" id="{87802761-BEE1-4451-9BAC-2FD1C6B006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201025" y="4638674"/>
                    <a:ext cx="10477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接连接符 59">
                    <a:extLst>
                      <a:ext uri="{FF2B5EF4-FFF2-40B4-BE49-F238E27FC236}">
                        <a16:creationId xmlns:a16="http://schemas.microsoft.com/office/drawing/2014/main" id="{3B77270F-5233-4203-9A78-20E3DF8287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201025" y="4786312"/>
                    <a:ext cx="52387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id="{8791EE6C-DD43-4727-AC9F-1B26F7B390FF}"/>
                    </a:ext>
                  </a:extLst>
                </p:cNvPr>
                <p:cNvCxnSpPr/>
                <p:nvPr/>
              </p:nvCxnSpPr>
              <p:spPr>
                <a:xfrm>
                  <a:off x="5876925" y="4348163"/>
                  <a:ext cx="0" cy="26545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箭头连接符 20">
                  <a:extLst>
                    <a:ext uri="{FF2B5EF4-FFF2-40B4-BE49-F238E27FC236}">
                      <a16:creationId xmlns:a16="http://schemas.microsoft.com/office/drawing/2014/main" id="{F632DF24-FDB6-4BEC-9A97-9C4F1708F004}"/>
                    </a:ext>
                  </a:extLst>
                </p:cNvPr>
                <p:cNvCxnSpPr/>
                <p:nvPr/>
              </p:nvCxnSpPr>
              <p:spPr>
                <a:xfrm>
                  <a:off x="5572125" y="4519613"/>
                  <a:ext cx="3048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箭头连接符 21">
                  <a:extLst>
                    <a:ext uri="{FF2B5EF4-FFF2-40B4-BE49-F238E27FC236}">
                      <a16:creationId xmlns:a16="http://schemas.microsoft.com/office/drawing/2014/main" id="{BB58B5EF-7B39-42DD-B746-804CD4E05312}"/>
                    </a:ext>
                  </a:extLst>
                </p:cNvPr>
                <p:cNvCxnSpPr/>
                <p:nvPr/>
              </p:nvCxnSpPr>
              <p:spPr>
                <a:xfrm>
                  <a:off x="4772024" y="4519613"/>
                  <a:ext cx="304800" cy="0"/>
                </a:xfrm>
                <a:prstGeom prst="straightConnector1">
                  <a:avLst/>
                </a:prstGeom>
                <a:ln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D79A4F3F-2F68-4FCD-BAC9-80109671E54A}"/>
                    </a:ext>
                  </a:extLst>
                </p:cNvPr>
                <p:cNvSpPr txBox="1"/>
                <p:nvPr/>
              </p:nvSpPr>
              <p:spPr>
                <a:xfrm>
                  <a:off x="5217067" y="4302680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</a:t>
                  </a:r>
                  <a:endParaRPr lang="zh-CN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4" name="直接连接符 23">
                  <a:extLst>
                    <a:ext uri="{FF2B5EF4-FFF2-40B4-BE49-F238E27FC236}">
                      <a16:creationId xmlns:a16="http://schemas.microsoft.com/office/drawing/2014/main" id="{53F17BD5-DB2D-43CB-9F91-6AFA10ECF507}"/>
                    </a:ext>
                  </a:extLst>
                </p:cNvPr>
                <p:cNvCxnSpPr>
                  <a:cxnSpLocks/>
                  <a:endCxn id="14" idx="4"/>
                </p:cNvCxnSpPr>
                <p:nvPr/>
              </p:nvCxnSpPr>
              <p:spPr>
                <a:xfrm flipH="1">
                  <a:off x="3890963" y="1753201"/>
                  <a:ext cx="7142" cy="59947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>
                  <a:extLst>
                    <a:ext uri="{FF2B5EF4-FFF2-40B4-BE49-F238E27FC236}">
                      <a16:creationId xmlns:a16="http://schemas.microsoft.com/office/drawing/2014/main" id="{D6A01825-FC1E-4A01-B921-5A82E76464B8}"/>
                    </a:ext>
                  </a:extLst>
                </p:cNvPr>
                <p:cNvCxnSpPr>
                  <a:endCxn id="14" idx="6"/>
                </p:cNvCxnSpPr>
                <p:nvPr/>
              </p:nvCxnSpPr>
              <p:spPr>
                <a:xfrm>
                  <a:off x="4772024" y="1753201"/>
                  <a:ext cx="1" cy="45183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箭头连接符 25">
                  <a:extLst>
                    <a:ext uri="{FF2B5EF4-FFF2-40B4-BE49-F238E27FC236}">
                      <a16:creationId xmlns:a16="http://schemas.microsoft.com/office/drawing/2014/main" id="{7CB1192B-C18F-4F4B-891B-EDDD2E1238AD}"/>
                    </a:ext>
                  </a:extLst>
                </p:cNvPr>
                <p:cNvCxnSpPr/>
                <p:nvPr/>
              </p:nvCxnSpPr>
              <p:spPr>
                <a:xfrm>
                  <a:off x="4524375" y="1893394"/>
                  <a:ext cx="24764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箭头连接符 26">
                  <a:extLst>
                    <a:ext uri="{FF2B5EF4-FFF2-40B4-BE49-F238E27FC236}">
                      <a16:creationId xmlns:a16="http://schemas.microsoft.com/office/drawing/2014/main" id="{8887092F-2C63-462E-B901-1A135AE10346}"/>
                    </a:ext>
                  </a:extLst>
                </p:cNvPr>
                <p:cNvCxnSpPr/>
                <p:nvPr/>
              </p:nvCxnSpPr>
              <p:spPr>
                <a:xfrm>
                  <a:off x="3914775" y="1893394"/>
                  <a:ext cx="247649" cy="0"/>
                </a:xfrm>
                <a:prstGeom prst="straightConnector1">
                  <a:avLst/>
                </a:prstGeom>
                <a:ln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7731EEAD-BDA3-4897-95FA-EEDD9AFDB337}"/>
                    </a:ext>
                  </a:extLst>
                </p:cNvPr>
                <p:cNvSpPr txBox="1"/>
                <p:nvPr/>
              </p:nvSpPr>
              <p:spPr>
                <a:xfrm>
                  <a:off x="4170069" y="1720310"/>
                  <a:ext cx="3257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endParaRPr lang="zh-CN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9" name="直接箭头连接符 28">
                  <a:extLst>
                    <a:ext uri="{FF2B5EF4-FFF2-40B4-BE49-F238E27FC236}">
                      <a16:creationId xmlns:a16="http://schemas.microsoft.com/office/drawing/2014/main" id="{57B9FD50-FE34-435F-8499-6EA963639BD7}"/>
                    </a:ext>
                  </a:extLst>
                </p:cNvPr>
                <p:cNvCxnSpPr/>
                <p:nvPr/>
              </p:nvCxnSpPr>
              <p:spPr>
                <a:xfrm flipV="1">
                  <a:off x="3009899" y="1562100"/>
                  <a:ext cx="0" cy="117929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85BD395C-F4C1-4484-BD55-9A393DDFB3FC}"/>
                    </a:ext>
                  </a:extLst>
                </p:cNvPr>
                <p:cNvSpPr txBox="1"/>
                <p:nvPr/>
              </p:nvSpPr>
              <p:spPr>
                <a:xfrm>
                  <a:off x="2655593" y="1412707"/>
                  <a:ext cx="2872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zh-CN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BF37F704-D99D-44EA-B21B-D7D121D33056}"/>
                    </a:ext>
                  </a:extLst>
                </p:cNvPr>
                <p:cNvSpPr txBox="1"/>
                <p:nvPr/>
              </p:nvSpPr>
              <p:spPr>
                <a:xfrm>
                  <a:off x="2627388" y="2344877"/>
                  <a:ext cx="2872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zh-CN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2" name="直接连接符 31">
                  <a:extLst>
                    <a:ext uri="{FF2B5EF4-FFF2-40B4-BE49-F238E27FC236}">
                      <a16:creationId xmlns:a16="http://schemas.microsoft.com/office/drawing/2014/main" id="{89731C47-6F66-4D9D-B4CA-E990A49B8AE2}"/>
                    </a:ext>
                  </a:extLst>
                </p:cNvPr>
                <p:cNvCxnSpPr/>
                <p:nvPr/>
              </p:nvCxnSpPr>
              <p:spPr>
                <a:xfrm>
                  <a:off x="6096000" y="4867274"/>
                  <a:ext cx="39052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>
                  <a:extLst>
                    <a:ext uri="{FF2B5EF4-FFF2-40B4-BE49-F238E27FC236}">
                      <a16:creationId xmlns:a16="http://schemas.microsoft.com/office/drawing/2014/main" id="{0F1F88C0-C39B-43CB-A9AE-B466FB2CA637}"/>
                    </a:ext>
                  </a:extLst>
                </p:cNvPr>
                <p:cNvCxnSpPr/>
                <p:nvPr/>
              </p:nvCxnSpPr>
              <p:spPr>
                <a:xfrm>
                  <a:off x="6096000" y="4700586"/>
                  <a:ext cx="39052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箭头连接符 33">
                  <a:extLst>
                    <a:ext uri="{FF2B5EF4-FFF2-40B4-BE49-F238E27FC236}">
                      <a16:creationId xmlns:a16="http://schemas.microsoft.com/office/drawing/2014/main" id="{CC26307D-9123-44F7-A911-0A3BFC8756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91262" y="4468296"/>
                  <a:ext cx="0" cy="23945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箭头连接符 34">
                  <a:extLst>
                    <a:ext uri="{FF2B5EF4-FFF2-40B4-BE49-F238E27FC236}">
                      <a16:creationId xmlns:a16="http://schemas.microsoft.com/office/drawing/2014/main" id="{1F491800-6FFD-4AF9-8D91-8BCF978564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91262" y="4885316"/>
                  <a:ext cx="0" cy="239458"/>
                </a:xfrm>
                <a:prstGeom prst="straightConnector1">
                  <a:avLst/>
                </a:prstGeom>
                <a:ln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5BDD869B-3B40-40B7-979C-F2A156CB5636}"/>
                    </a:ext>
                  </a:extLst>
                </p:cNvPr>
                <p:cNvSpPr txBox="1"/>
                <p:nvPr/>
              </p:nvSpPr>
              <p:spPr>
                <a:xfrm>
                  <a:off x="5992647" y="4635650"/>
                  <a:ext cx="57579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d=2a</a:t>
                  </a:r>
                  <a:endParaRPr lang="zh-CN" alt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EDBEC542-79F3-43E2-B298-D29985C22412}"/>
                    </a:ext>
                  </a:extLst>
                </p:cNvPr>
                <p:cNvSpPr txBox="1"/>
                <p:nvPr/>
              </p:nvSpPr>
              <p:spPr>
                <a:xfrm>
                  <a:off x="3873786" y="2915330"/>
                  <a:ext cx="2952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altLang="zh-CN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ρ</a:t>
                  </a:r>
                  <a:endParaRPr lang="zh-CN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2718EA7C-D49F-464C-8C34-188E67BFE12C}"/>
                    </a:ext>
                  </a:extLst>
                </p:cNvPr>
                <p:cNvSpPr txBox="1"/>
                <p:nvPr/>
              </p:nvSpPr>
              <p:spPr>
                <a:xfrm>
                  <a:off x="2637670" y="4585657"/>
                  <a:ext cx="3513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zh-CN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00EEBF81-77FC-4F44-A1A7-056FAF93E8AD}"/>
                    </a:ext>
                  </a:extLst>
                </p:cNvPr>
                <p:cNvSpPr txBox="1"/>
                <p:nvPr/>
              </p:nvSpPr>
              <p:spPr>
                <a:xfrm>
                  <a:off x="2610182" y="4868221"/>
                  <a:ext cx="7553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5.5cm</a:t>
                  </a:r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4A49DBE4-0B7C-40A4-A1B3-404EC6103C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0448" y="5141964"/>
              <a:ext cx="3049796" cy="9587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0B46234F-D3A6-4AB9-AC78-B99922D290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66997" y="5161013"/>
              <a:ext cx="0" cy="1654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789BA7AB-9AA4-45B7-BA9F-2138C26D45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66997" y="5538731"/>
              <a:ext cx="0" cy="25723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7" name="图片 96">
            <a:extLst>
              <a:ext uri="{FF2B5EF4-FFF2-40B4-BE49-F238E27FC236}">
                <a16:creationId xmlns:a16="http://schemas.microsoft.com/office/drawing/2014/main" id="{3C83EE31-0413-4E01-8CFB-4AB5E9B60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097" y="1473310"/>
            <a:ext cx="2647950" cy="1276350"/>
          </a:xfrm>
          <a:prstGeom prst="rect">
            <a:avLst/>
          </a:prstGeom>
        </p:spPr>
      </p:pic>
      <p:sp>
        <p:nvSpPr>
          <p:cNvPr id="98" name="箭头: 右 97">
            <a:extLst>
              <a:ext uri="{FF2B5EF4-FFF2-40B4-BE49-F238E27FC236}">
                <a16:creationId xmlns:a16="http://schemas.microsoft.com/office/drawing/2014/main" id="{0EF2D7EF-1346-4F0D-A32F-4B3378818213}"/>
              </a:ext>
            </a:extLst>
          </p:cNvPr>
          <p:cNvSpPr/>
          <p:nvPr/>
        </p:nvSpPr>
        <p:spPr>
          <a:xfrm>
            <a:off x="6905625" y="2131596"/>
            <a:ext cx="569246" cy="264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36EDACEB-4095-42C8-87C8-F36794C385AD}"/>
              </a:ext>
            </a:extLst>
          </p:cNvPr>
          <p:cNvSpPr txBox="1"/>
          <p:nvPr/>
        </p:nvSpPr>
        <p:spPr>
          <a:xfrm>
            <a:off x="3798222" y="290531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令</a:t>
            </a:r>
            <a:r>
              <a:rPr lang="en-US" altLang="zh-CN" sz="3200" dirty="0"/>
              <a:t>: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37233BE1-8318-4D75-8D2B-2CDFC87498D9}"/>
                  </a:ext>
                </a:extLst>
              </p:cNvPr>
              <p:cNvSpPr txBox="1"/>
              <p:nvPr/>
            </p:nvSpPr>
            <p:spPr>
              <a:xfrm>
                <a:off x="4674520" y="2784603"/>
                <a:ext cx="1801348" cy="8261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 </a:t>
                </a:r>
                <a:r>
                  <a:rPr lang="en-US" altLang="zh-CN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320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sSup>
                          <m:sSup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zh-CN" altLang="en-US" sz="32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sSup>
                          <m:sSup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zh-CN" altLang="en-US" sz="3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37233BE1-8318-4D75-8D2B-2CDFC8749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520" y="2784603"/>
                <a:ext cx="1801348" cy="826188"/>
              </a:xfrm>
              <a:prstGeom prst="rect">
                <a:avLst/>
              </a:prstGeom>
              <a:blipFill>
                <a:blip r:embed="rId4"/>
                <a:stretch>
                  <a:fillRect l="-13898" b="-81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4994014F-3E7A-48A8-981D-73CA6FDAD083}"/>
                  </a:ext>
                </a:extLst>
              </p:cNvPr>
              <p:cNvSpPr txBox="1"/>
              <p:nvPr/>
            </p:nvSpPr>
            <p:spPr>
              <a:xfrm>
                <a:off x="5339271" y="3740351"/>
                <a:ext cx="2414875" cy="572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C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𝑏𝑡</m:t>
                          </m:r>
                        </m:sup>
                      </m:sSup>
                    </m:oMath>
                  </m:oMathPara>
                </a14:m>
                <a:endParaRPr lang="zh-CN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4994014F-3E7A-48A8-981D-73CA6FDAD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271" y="3740351"/>
                <a:ext cx="2414875" cy="5720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4F6CBA9A-4D2B-4C0A-B72B-DFE432B74561}"/>
                  </a:ext>
                </a:extLst>
              </p:cNvPr>
              <p:cNvSpPr txBox="1"/>
              <p:nvPr/>
            </p:nvSpPr>
            <p:spPr>
              <a:xfrm>
                <a:off x="5521519" y="4650227"/>
                <a:ext cx="2288085" cy="9626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zh-CN" sz="4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zh-CN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sSup>
                          <m:sSupPr>
                            <m:ctrlPr>
                              <a:rPr lang="en-US" altLang="zh-CN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altLang="zh-CN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altLang="zh-CN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n-US" altLang="zh-CN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sSup>
                          <m:sSupPr>
                            <m:ctrlPr>
                              <a:rPr lang="en-US" altLang="zh-CN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zh-CN" altLang="en-US" sz="40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4F6CBA9A-4D2B-4C0A-B72B-DFE432B74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519" y="4650227"/>
                <a:ext cx="2288085" cy="962636"/>
              </a:xfrm>
              <a:prstGeom prst="rect">
                <a:avLst/>
              </a:prstGeom>
              <a:blipFill>
                <a:blip r:embed="rId6"/>
                <a:stretch>
                  <a:fillRect l="-1333" b="-151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文本框 107">
            <a:extLst>
              <a:ext uri="{FF2B5EF4-FFF2-40B4-BE49-F238E27FC236}">
                <a16:creationId xmlns:a16="http://schemas.microsoft.com/office/drawing/2014/main" id="{E9485E47-40BC-405F-B72E-0C5F51AE853F}"/>
              </a:ext>
            </a:extLst>
          </p:cNvPr>
          <p:cNvSpPr txBox="1"/>
          <p:nvPr/>
        </p:nvSpPr>
        <p:spPr>
          <a:xfrm>
            <a:off x="7821294" y="3710208"/>
            <a:ext cx="3780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测得一系列的</a:t>
            </a:r>
            <a:r>
              <a:rPr lang="en-US" altLang="zh-CN" sz="2800" i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800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i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800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，拟合方程得到</a:t>
            </a:r>
            <a:r>
              <a:rPr lang="en-US" altLang="zh-CN" sz="2800" i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800" i="1" dirty="0">
              <a:solidFill>
                <a:srgbClr val="7030A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6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115C2B-BA80-4ABA-9854-6CBA86D32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62582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>
                <a:latin typeface="华文琥珀" panose="02010800040101010101" pitchFamily="2" charset="-122"/>
                <a:ea typeface="华文琥珀" panose="02010800040101010101" pitchFamily="2" charset="-122"/>
              </a:rPr>
              <a:t>实验仪器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A35588-AD79-4A8C-B89C-F6195E0484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085851"/>
            <a:ext cx="10363826" cy="1695449"/>
          </a:xfrm>
        </p:spPr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 </a:t>
            </a:r>
            <a:r>
              <a:rPr lang="en-US" altLang="zh-CN" dirty="0"/>
              <a:t>LB-VC </a:t>
            </a:r>
            <a:r>
              <a:rPr lang="zh-CN" altLang="en-US" dirty="0"/>
              <a:t>液体粘滞系数测量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手机秒表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温度计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8F782D7-E566-4084-83A8-59B4DA3BB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156" y="2038959"/>
            <a:ext cx="3515102" cy="414633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513126D-C306-4445-A816-C48FB32FC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50" y="1852028"/>
            <a:ext cx="2436459" cy="433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D8AD056-FDC5-4D8E-AF4D-622E3012B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318" y="2247901"/>
            <a:ext cx="3360095" cy="32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78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E96A1-589D-4DE5-AD80-AF6566C1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29283"/>
          </a:xfrm>
        </p:spPr>
        <p:txBody>
          <a:bodyPr/>
          <a:lstStyle/>
          <a:p>
            <a:pPr algn="l"/>
            <a:r>
              <a:rPr lang="zh-CN" altLang="en-US" dirty="0">
                <a:latin typeface="华文琥珀" panose="02010800040101010101" pitchFamily="2" charset="-122"/>
                <a:ea typeface="华文琥珀" panose="02010800040101010101" pitchFamily="2" charset="-122"/>
              </a:rPr>
              <a:t>实验内容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C45374-052A-4FB0-9A97-476881038B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62100"/>
            <a:ext cx="10363826" cy="3190875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1.</a:t>
            </a:r>
            <a:r>
              <a:rPr lang="zh-CN" altLang="en-US" sz="2800" dirty="0"/>
              <a:t>将蓄水筒内加满纯净水，使液面高度达到 </a:t>
            </a:r>
            <a:r>
              <a:rPr lang="en-US" altLang="zh-CN" sz="2800" dirty="0"/>
              <a:t>49cm </a:t>
            </a:r>
            <a:r>
              <a:rPr lang="zh-CN" altLang="en-US" sz="2800" dirty="0"/>
              <a:t>以上；</a:t>
            </a:r>
            <a:endParaRPr lang="en-US" altLang="zh-CN" sz="2800" dirty="0"/>
          </a:p>
          <a:p>
            <a:r>
              <a:rPr lang="en-US" altLang="zh-CN" sz="2800" dirty="0"/>
              <a:t>2.</a:t>
            </a:r>
            <a:r>
              <a:rPr lang="zh-CN" altLang="en-US" sz="2800" dirty="0"/>
              <a:t>打开手机秒表，熟悉计次功能；</a:t>
            </a:r>
            <a:endParaRPr lang="en-US" altLang="zh-CN" sz="2800" dirty="0"/>
          </a:p>
          <a:p>
            <a:r>
              <a:rPr lang="en-US" altLang="zh-CN" sz="2800" dirty="0"/>
              <a:t>3.</a:t>
            </a:r>
            <a:r>
              <a:rPr lang="zh-CN" altLang="en-US" sz="2800" dirty="0"/>
              <a:t>打开流管前端磁性堵头，蓄水筒内的水位缓缓下降，当水位线与</a:t>
            </a:r>
            <a:r>
              <a:rPr lang="en-US" altLang="zh-CN" sz="2800" dirty="0"/>
              <a:t>48CM</a:t>
            </a:r>
            <a:r>
              <a:rPr lang="zh-CN" altLang="en-US" sz="2800" dirty="0"/>
              <a:t>刻度线齐平时，迅速按手机秒表计次，记录当前时刻；</a:t>
            </a:r>
            <a:endParaRPr lang="en-US" altLang="zh-CN" sz="2800" dirty="0"/>
          </a:p>
          <a:p>
            <a:r>
              <a:rPr lang="en-US" altLang="zh-CN" sz="2800" dirty="0"/>
              <a:t>4.</a:t>
            </a:r>
            <a:r>
              <a:rPr lang="zh-CN" altLang="en-US" sz="2800" dirty="0"/>
              <a:t>此后水位每下降</a:t>
            </a:r>
            <a:r>
              <a:rPr lang="en-US" altLang="zh-CN" sz="2800" dirty="0"/>
              <a:t>0.5cm</a:t>
            </a:r>
            <a:r>
              <a:rPr lang="zh-CN" altLang="en-US" sz="2800" dirty="0"/>
              <a:t>记录一次时刻，连续记录</a:t>
            </a:r>
            <a:r>
              <a:rPr lang="en-US" altLang="zh-CN" sz="2800" dirty="0"/>
              <a:t>10</a:t>
            </a:r>
            <a:r>
              <a:rPr lang="zh-CN" altLang="en-US" sz="2800" dirty="0"/>
              <a:t>组数据。</a:t>
            </a:r>
          </a:p>
        </p:txBody>
      </p:sp>
    </p:spTree>
    <p:extLst>
      <p:ext uri="{BB962C8B-B14F-4D97-AF65-F5344CB8AC3E}">
        <p14:creationId xmlns:p14="http://schemas.microsoft.com/office/powerpoint/2010/main" val="894031416"/>
      </p:ext>
    </p:extLst>
  </p:cSld>
  <p:clrMapOvr>
    <a:masterClrMapping/>
  </p:clrMapOvr>
</p:sld>
</file>

<file path=ppt/theme/theme1.xml><?xml version="1.0" encoding="utf-8"?>
<a:theme xmlns:a="http://schemas.openxmlformats.org/drawingml/2006/main" name="水滴">
  <a:themeElements>
    <a:clrScheme name="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TM04033925[[fn=水滴]]</Template>
  <TotalTime>1096</TotalTime>
  <Words>789</Words>
  <Application>Microsoft Office PowerPoint</Application>
  <PresentationFormat>宽屏</PresentationFormat>
  <Paragraphs>120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华文琥珀</vt:lpstr>
      <vt:lpstr>Algerian</vt:lpstr>
      <vt:lpstr>Arial</vt:lpstr>
      <vt:lpstr>Cambria Math</vt:lpstr>
      <vt:lpstr>Times New Roman</vt:lpstr>
      <vt:lpstr>Tw Cen MT</vt:lpstr>
      <vt:lpstr>水滴</vt:lpstr>
      <vt:lpstr>液体粘滞系数测量</vt:lpstr>
      <vt:lpstr>实验目的</vt:lpstr>
      <vt:lpstr>实验原理</vt:lpstr>
      <vt:lpstr>PowerPoint 演示文稿</vt:lpstr>
      <vt:lpstr>PowerPoint 演示文稿</vt:lpstr>
      <vt:lpstr>PowerPoint 演示文稿</vt:lpstr>
      <vt:lpstr>PowerPoint 演示文稿</vt:lpstr>
      <vt:lpstr>实验仪器</vt:lpstr>
      <vt:lpstr>实验内容</vt:lpstr>
      <vt:lpstr>PowerPoint 演示文稿</vt:lpstr>
      <vt:lpstr>PowerPoint 演示文稿</vt:lpstr>
      <vt:lpstr>数据处理</vt:lpstr>
      <vt:lpstr>注意事项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液体粘滞系数测量</dc:title>
  <dc:creator>lujun@imut.edu.cn</dc:creator>
  <cp:lastModifiedBy>jf wang</cp:lastModifiedBy>
  <cp:revision>38</cp:revision>
  <dcterms:created xsi:type="dcterms:W3CDTF">2021-09-20T07:36:38Z</dcterms:created>
  <dcterms:modified xsi:type="dcterms:W3CDTF">2025-03-21T16:30:44Z</dcterms:modified>
</cp:coreProperties>
</file>