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60" r:id="rId5"/>
    <p:sldId id="259" r:id="rId6"/>
    <p:sldId id="261"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9F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4" d="100"/>
          <a:sy n="84" d="100"/>
        </p:scale>
        <p:origin x="65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5DCC87-4F8F-4B0A-8B89-DAB61AA0E92F}"/>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312D7047-A62E-4FED-892C-01883FEC06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01768A90-403E-42CF-A303-E592C14AFEA7}"/>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5" name="页脚占位符 4">
            <a:extLst>
              <a:ext uri="{FF2B5EF4-FFF2-40B4-BE49-F238E27FC236}">
                <a16:creationId xmlns:a16="http://schemas.microsoft.com/office/drawing/2014/main" id="{8F90CFE0-BFC3-40B3-9F61-0E613AB0D7E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3FE3867-D922-4342-A6A6-0CC18657D907}"/>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432885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BA38C73-553D-4B39-9176-216484A3F238}"/>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89406026-B3CD-417A-BA1F-69FBF25C90B9}"/>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D7EB9C7-1DA9-4556-8EF0-404002EBF1EB}"/>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5" name="页脚占位符 4">
            <a:extLst>
              <a:ext uri="{FF2B5EF4-FFF2-40B4-BE49-F238E27FC236}">
                <a16:creationId xmlns:a16="http://schemas.microsoft.com/office/drawing/2014/main" id="{C7EB3F8F-8602-4794-9AD8-E4F5FD9BD60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18308AE-28BE-4C0A-ACB1-26F3C3C651C8}"/>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2272085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704276C7-93BC-4E86-8AF2-C0AD985014BD}"/>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805618D-5E67-4F1A-A5E2-BEEAED846609}"/>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8D518EDA-BF56-4DCC-8C59-C8B536C02E80}"/>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5" name="页脚占位符 4">
            <a:extLst>
              <a:ext uri="{FF2B5EF4-FFF2-40B4-BE49-F238E27FC236}">
                <a16:creationId xmlns:a16="http://schemas.microsoft.com/office/drawing/2014/main" id="{7BF88D92-32CB-4CDE-8E4D-FD87FB0FD86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6F94289-7F94-4374-9738-D1F98675A3C3}"/>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289030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0F2126-8BF4-4FE6-9FB1-2376E6B7386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D1F492F-1392-4B2A-A26A-BE6CA75379B6}"/>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61F8DD7A-F2B8-44F1-9002-8844134388E6}"/>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5" name="页脚占位符 4">
            <a:extLst>
              <a:ext uri="{FF2B5EF4-FFF2-40B4-BE49-F238E27FC236}">
                <a16:creationId xmlns:a16="http://schemas.microsoft.com/office/drawing/2014/main" id="{7E60B60C-4070-422E-8889-B54074B8D06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DD0010A-5FFC-4EC1-8CB3-EC1D7B0BF52A}"/>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2392878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19D7E8-2D34-42C2-B306-7DFB41E7A8B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8F0D1557-0DC6-4E80-AFEB-AB98F96E02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AF1E4B89-F5D8-4CD5-B40B-330714BD2D03}"/>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5" name="页脚占位符 4">
            <a:extLst>
              <a:ext uri="{FF2B5EF4-FFF2-40B4-BE49-F238E27FC236}">
                <a16:creationId xmlns:a16="http://schemas.microsoft.com/office/drawing/2014/main" id="{8122AECE-1E59-495E-8529-0E7C32285D5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D7FBCF4-1C72-4B5C-A873-85C2EA58124D}"/>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150092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F058F6-45BF-4EC0-B58C-0C8419CB708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455CA80-2C8D-4652-B435-FA6C7E77C724}"/>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3E186F83-9CF4-48F4-B2F7-53F160E77008}"/>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1DF5389F-69FE-4552-A9BD-5327001DA2FF}"/>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6" name="页脚占位符 5">
            <a:extLst>
              <a:ext uri="{FF2B5EF4-FFF2-40B4-BE49-F238E27FC236}">
                <a16:creationId xmlns:a16="http://schemas.microsoft.com/office/drawing/2014/main" id="{4C8B2B4F-29C7-40CE-98C2-46272AE26C1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D974876-60FA-4F17-810C-466FEA615979}"/>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109809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CEA888-6FA9-48DB-A9AD-95159D1C315B}"/>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A055D636-70CE-4E7F-B4FC-E841DFB76E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ABFE75EF-CB00-4290-966B-3EBE7E725B59}"/>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46A42205-4CEB-461B-A398-2D1887AEE1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BC783E85-31F0-45F2-AABE-23046A19E31C}"/>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76874CB8-C690-45DE-9BA2-838418375DB6}"/>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8" name="页脚占位符 7">
            <a:extLst>
              <a:ext uri="{FF2B5EF4-FFF2-40B4-BE49-F238E27FC236}">
                <a16:creationId xmlns:a16="http://schemas.microsoft.com/office/drawing/2014/main" id="{B778F24C-507F-4787-8E3A-85E90A10634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7FA5FC0A-1550-4999-A7C7-07123BB8B515}"/>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174067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346E15-BBE8-4DE4-8C52-40205E26381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582DE99B-B06C-4F0A-8A5D-E7666626D467}"/>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4" name="页脚占位符 3">
            <a:extLst>
              <a:ext uri="{FF2B5EF4-FFF2-40B4-BE49-F238E27FC236}">
                <a16:creationId xmlns:a16="http://schemas.microsoft.com/office/drawing/2014/main" id="{2CD6AED7-BD45-443E-B8B7-D7342F7560F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576F9051-F05F-42F0-AE25-EF69F7940933}"/>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626405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67AFF9DD-33D3-4268-88DD-2A3C0FD1FBF1}"/>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3" name="页脚占位符 2">
            <a:extLst>
              <a:ext uri="{FF2B5EF4-FFF2-40B4-BE49-F238E27FC236}">
                <a16:creationId xmlns:a16="http://schemas.microsoft.com/office/drawing/2014/main" id="{04CAB13C-1204-4D24-8D71-64CB91B61A7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61A6A1FC-4FDA-4683-A814-F6F0B640EDF9}"/>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5244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F862E2-15B3-426D-9E41-B1A6CF0527A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C198271-92EE-48AA-BBC8-3C6C5FBA43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CA33A664-F6F2-4CBF-8236-A4885F3CC7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2D2CBD31-94E2-491C-97EA-4155C6E0E5F3}"/>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6" name="页脚占位符 5">
            <a:extLst>
              <a:ext uri="{FF2B5EF4-FFF2-40B4-BE49-F238E27FC236}">
                <a16:creationId xmlns:a16="http://schemas.microsoft.com/office/drawing/2014/main" id="{2C4C5786-51C8-4300-AEE3-77E0660EE0D5}"/>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15F3BD3-503D-4435-AB79-0B92020DCA94}"/>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809543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D61AAB-4763-4B97-9A2D-9FA047EAE3F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FA172D7-C33D-4E78-9595-17A156EACC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32B4A45-0728-4DCD-8EB6-D6B712CD0A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E8B634A7-41A9-45F5-84DC-54C6111B9DB7}"/>
              </a:ext>
            </a:extLst>
          </p:cNvPr>
          <p:cNvSpPr>
            <a:spLocks noGrp="1"/>
          </p:cNvSpPr>
          <p:nvPr>
            <p:ph type="dt" sz="half" idx="10"/>
          </p:nvPr>
        </p:nvSpPr>
        <p:spPr/>
        <p:txBody>
          <a:bodyPr/>
          <a:lstStyle/>
          <a:p>
            <a:fld id="{79ABD8D4-3529-40A4-A7A0-F3D5D8F309D8}" type="datetimeFigureOut">
              <a:rPr lang="zh-CN" altLang="en-US" smtClean="0"/>
              <a:t>2024/9/4</a:t>
            </a:fld>
            <a:endParaRPr lang="zh-CN" altLang="en-US"/>
          </a:p>
        </p:txBody>
      </p:sp>
      <p:sp>
        <p:nvSpPr>
          <p:cNvPr id="6" name="页脚占位符 5">
            <a:extLst>
              <a:ext uri="{FF2B5EF4-FFF2-40B4-BE49-F238E27FC236}">
                <a16:creationId xmlns:a16="http://schemas.microsoft.com/office/drawing/2014/main" id="{EDB15959-2A04-401B-B0D2-BC71A21BB4B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2F27206-88BF-41C5-AB4D-7DD27B2A3523}"/>
              </a:ext>
            </a:extLst>
          </p:cNvPr>
          <p:cNvSpPr>
            <a:spLocks noGrp="1"/>
          </p:cNvSpPr>
          <p:nvPr>
            <p:ph type="sldNum" sz="quarter" idx="12"/>
          </p:nvPr>
        </p:nvSpPr>
        <p:spPr/>
        <p:txBody>
          <a:body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566299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08BDED45-7C3B-402C-B484-B02DD9B1CF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6F71F4A2-CB33-4366-B140-6200F10859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612DB167-E950-4BC1-8BFF-4B021866D3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BD8D4-3529-40A4-A7A0-F3D5D8F309D8}" type="datetimeFigureOut">
              <a:rPr lang="zh-CN" altLang="en-US" smtClean="0"/>
              <a:t>2024/9/4</a:t>
            </a:fld>
            <a:endParaRPr lang="zh-CN" altLang="en-US"/>
          </a:p>
        </p:txBody>
      </p:sp>
      <p:sp>
        <p:nvSpPr>
          <p:cNvPr id="5" name="页脚占位符 4">
            <a:extLst>
              <a:ext uri="{FF2B5EF4-FFF2-40B4-BE49-F238E27FC236}">
                <a16:creationId xmlns:a16="http://schemas.microsoft.com/office/drawing/2014/main" id="{F6B961A2-8DAC-48BC-BF6A-B5B4C8AD3C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6914DA75-EDF9-4697-8353-BAF3E04A9A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D9589-8B00-4B6C-89A5-4587A3EC5994}" type="slidenum">
              <a:rPr lang="zh-CN" altLang="en-US" smtClean="0"/>
              <a:t>‹#›</a:t>
            </a:fld>
            <a:endParaRPr lang="zh-CN" altLang="en-US"/>
          </a:p>
        </p:txBody>
      </p:sp>
    </p:spTree>
    <p:extLst>
      <p:ext uri="{BB962C8B-B14F-4D97-AF65-F5344CB8AC3E}">
        <p14:creationId xmlns:p14="http://schemas.microsoft.com/office/powerpoint/2010/main" val="27043070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a:extLst>
              <a:ext uri="{FF2B5EF4-FFF2-40B4-BE49-F238E27FC236}">
                <a16:creationId xmlns:a16="http://schemas.microsoft.com/office/drawing/2014/main" id="{C3D81AF2-FB2E-43C3-AE9B-0CB7CB89746F}"/>
              </a:ext>
            </a:extLst>
          </p:cNvPr>
          <p:cNvCxnSpPr/>
          <p:nvPr/>
        </p:nvCxnSpPr>
        <p:spPr>
          <a:xfrm>
            <a:off x="1932495" y="565608"/>
            <a:ext cx="9737889" cy="0"/>
          </a:xfrm>
          <a:prstGeom prst="line">
            <a:avLst/>
          </a:prstGeom>
          <a:ln w="1016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F862DC6C-A963-4002-9676-A8EBD1EAD67C}"/>
              </a:ext>
            </a:extLst>
          </p:cNvPr>
          <p:cNvCxnSpPr/>
          <p:nvPr/>
        </p:nvCxnSpPr>
        <p:spPr>
          <a:xfrm>
            <a:off x="2714921" y="358219"/>
            <a:ext cx="7953079" cy="0"/>
          </a:xfrm>
          <a:prstGeom prst="line">
            <a:avLst/>
          </a:prstGeom>
          <a:ln w="1016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5DEB8F73-FCF9-4232-BDB6-6F1C52E6C8CF}"/>
              </a:ext>
            </a:extLst>
          </p:cNvPr>
          <p:cNvCxnSpPr/>
          <p:nvPr/>
        </p:nvCxnSpPr>
        <p:spPr>
          <a:xfrm>
            <a:off x="2714921" y="763570"/>
            <a:ext cx="7953079" cy="0"/>
          </a:xfrm>
          <a:prstGeom prst="line">
            <a:avLst/>
          </a:prstGeom>
          <a:ln w="101600">
            <a:solidFill>
              <a:srgbClr val="7030A0"/>
            </a:solidFill>
          </a:ln>
        </p:spPr>
        <p:style>
          <a:lnRef idx="1">
            <a:schemeClr val="accent1"/>
          </a:lnRef>
          <a:fillRef idx="0">
            <a:schemeClr val="accent1"/>
          </a:fillRef>
          <a:effectRef idx="0">
            <a:schemeClr val="accent1"/>
          </a:effectRef>
          <a:fontRef idx="minor">
            <a:schemeClr val="tx1"/>
          </a:fontRef>
        </p:style>
      </p:cxnSp>
      <p:sp>
        <p:nvSpPr>
          <p:cNvPr id="2" name="标题 1">
            <a:extLst>
              <a:ext uri="{FF2B5EF4-FFF2-40B4-BE49-F238E27FC236}">
                <a16:creationId xmlns:a16="http://schemas.microsoft.com/office/drawing/2014/main" id="{3F5A31A7-9AB1-40DC-BAB9-F1D08A0F7804}"/>
              </a:ext>
            </a:extLst>
          </p:cNvPr>
          <p:cNvSpPr>
            <a:spLocks noGrp="1"/>
          </p:cNvSpPr>
          <p:nvPr>
            <p:ph type="ctrTitle"/>
          </p:nvPr>
        </p:nvSpPr>
        <p:spPr>
          <a:xfrm>
            <a:off x="4551680" y="2447089"/>
            <a:ext cx="7498080" cy="1062873"/>
          </a:xfrm>
        </p:spPr>
        <p:txBody>
          <a:bodyPr/>
          <a:lstStyle/>
          <a:p>
            <a:r>
              <a:rPr lang="zh-CN" altLang="en-US" dirty="0">
                <a:solidFill>
                  <a:srgbClr val="FF0000"/>
                </a:solidFill>
              </a:rPr>
              <a:t>组合干涉仪实验</a:t>
            </a:r>
          </a:p>
        </p:txBody>
      </p:sp>
      <p:sp>
        <p:nvSpPr>
          <p:cNvPr id="5" name="副标题 4">
            <a:extLst>
              <a:ext uri="{FF2B5EF4-FFF2-40B4-BE49-F238E27FC236}">
                <a16:creationId xmlns:a16="http://schemas.microsoft.com/office/drawing/2014/main" id="{8681A7E0-C32F-431B-B281-2353967F8152}"/>
              </a:ext>
            </a:extLst>
          </p:cNvPr>
          <p:cNvSpPr>
            <a:spLocks noGrp="1"/>
          </p:cNvSpPr>
          <p:nvPr>
            <p:ph type="subTitle" idx="1"/>
          </p:nvPr>
        </p:nvSpPr>
        <p:spPr>
          <a:xfrm>
            <a:off x="4551680" y="4194928"/>
            <a:ext cx="7467600" cy="1062872"/>
          </a:xfrm>
        </p:spPr>
        <p:txBody>
          <a:bodyPr/>
          <a:lstStyle/>
          <a:p>
            <a:r>
              <a:rPr lang="zh-CN" altLang="en-US" b="1" dirty="0">
                <a:latin typeface="+mj-ea"/>
                <a:ea typeface="+mj-ea"/>
              </a:rPr>
              <a:t>下次课：</a:t>
            </a:r>
            <a:r>
              <a:rPr lang="zh-CN" altLang="zh-CN" b="1" dirty="0">
                <a:latin typeface="+mj-ea"/>
                <a:ea typeface="+mj-ea"/>
              </a:rPr>
              <a:t>实验楼</a:t>
            </a:r>
            <a:r>
              <a:rPr lang="en-US" altLang="zh-CN" b="1" dirty="0">
                <a:latin typeface="+mj-ea"/>
                <a:ea typeface="+mj-ea"/>
              </a:rPr>
              <a:t>717</a:t>
            </a:r>
            <a:r>
              <a:rPr lang="zh-CN" altLang="en-US" b="1" dirty="0">
                <a:latin typeface="+mj-ea"/>
                <a:ea typeface="+mj-ea"/>
              </a:rPr>
              <a:t>，</a:t>
            </a:r>
            <a:r>
              <a:rPr lang="zh-CN" altLang="zh-CN" b="1" dirty="0">
                <a:latin typeface="+mj-ea"/>
                <a:ea typeface="+mj-ea"/>
              </a:rPr>
              <a:t>空气比热容比</a:t>
            </a:r>
            <a:r>
              <a:rPr lang="zh-CN" altLang="en-US" b="1" dirty="0">
                <a:latin typeface="+mj-ea"/>
                <a:ea typeface="+mj-ea"/>
              </a:rPr>
              <a:t>测定</a:t>
            </a:r>
          </a:p>
        </p:txBody>
      </p:sp>
      <p:sp>
        <p:nvSpPr>
          <p:cNvPr id="6" name="矩形 5">
            <a:extLst>
              <a:ext uri="{FF2B5EF4-FFF2-40B4-BE49-F238E27FC236}">
                <a16:creationId xmlns:a16="http://schemas.microsoft.com/office/drawing/2014/main" id="{CA28740C-8071-4F4A-89A2-75D668E92852}"/>
              </a:ext>
            </a:extLst>
          </p:cNvPr>
          <p:cNvSpPr/>
          <p:nvPr/>
        </p:nvSpPr>
        <p:spPr>
          <a:xfrm>
            <a:off x="0" y="0"/>
            <a:ext cx="44704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a:extLst>
              <a:ext uri="{FF2B5EF4-FFF2-40B4-BE49-F238E27FC236}">
                <a16:creationId xmlns:a16="http://schemas.microsoft.com/office/drawing/2014/main" id="{FE9BEA0C-ACE8-4536-B508-B37AA1A8C0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200" y="3509962"/>
            <a:ext cx="3810000" cy="2857500"/>
          </a:xfrm>
          <a:prstGeom prst="rect">
            <a:avLst/>
          </a:prstGeom>
        </p:spPr>
      </p:pic>
    </p:spTree>
    <p:extLst>
      <p:ext uri="{BB962C8B-B14F-4D97-AF65-F5344CB8AC3E}">
        <p14:creationId xmlns:p14="http://schemas.microsoft.com/office/powerpoint/2010/main" val="171303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37EEDB-8B03-40AC-A474-251F8CFB90A8}"/>
              </a:ext>
            </a:extLst>
          </p:cNvPr>
          <p:cNvSpPr>
            <a:spLocks noGrp="1"/>
          </p:cNvSpPr>
          <p:nvPr>
            <p:ph type="title"/>
          </p:nvPr>
        </p:nvSpPr>
        <p:spPr>
          <a:xfrm>
            <a:off x="838200" y="365125"/>
            <a:ext cx="6447838" cy="1325563"/>
          </a:xfrm>
        </p:spPr>
        <p:txBody>
          <a:bodyPr/>
          <a:lstStyle/>
          <a:p>
            <a:r>
              <a:rPr lang="zh-CN" altLang="en-US" dirty="0"/>
              <a:t>迈克尔逊干涉仪干涉原理</a:t>
            </a:r>
          </a:p>
        </p:txBody>
      </p:sp>
      <p:sp>
        <p:nvSpPr>
          <p:cNvPr id="3" name="内容占位符 2">
            <a:extLst>
              <a:ext uri="{FF2B5EF4-FFF2-40B4-BE49-F238E27FC236}">
                <a16:creationId xmlns:a16="http://schemas.microsoft.com/office/drawing/2014/main" id="{981956F5-8A87-4885-B931-EDCD118AFB85}"/>
              </a:ext>
            </a:extLst>
          </p:cNvPr>
          <p:cNvSpPr>
            <a:spLocks noGrp="1"/>
          </p:cNvSpPr>
          <p:nvPr>
            <p:ph sz="half" idx="1"/>
          </p:nvPr>
        </p:nvSpPr>
        <p:spPr>
          <a:xfrm>
            <a:off x="616447" y="1344838"/>
            <a:ext cx="5181600" cy="5025482"/>
          </a:xfrm>
        </p:spPr>
        <p:txBody>
          <a:bodyPr>
            <a:normAutofit lnSpcReduction="10000"/>
          </a:bodyPr>
          <a:lstStyle/>
          <a:p>
            <a:r>
              <a:rPr lang="zh-CN" altLang="en-US" dirty="0"/>
              <a:t>干涉测量技术是一种利用光的干涉现象来测量某些物理量微小变化的技术，一般情况下，它是将一束光通过光学元件分为两束，一束作为参考光</a:t>
            </a:r>
            <a:r>
              <a:rPr lang="en-US" altLang="zh-CN" dirty="0"/>
              <a:t>,</a:t>
            </a:r>
            <a:r>
              <a:rPr lang="zh-CN" altLang="en-US" dirty="0"/>
              <a:t>另一束作为，测量光落在被测物体上或通过被测样品，然后再将这两束光重新汇合形成干涉图样，利用干涉图样的变化，检查出目标某个物理量的微小变化。</a:t>
            </a:r>
            <a:endParaRPr lang="en-US" altLang="zh-CN" dirty="0"/>
          </a:p>
          <a:p>
            <a:r>
              <a:rPr lang="zh-CN" altLang="en-US" dirty="0"/>
              <a:t>如何检查出目标某个物理量的微小变化？</a:t>
            </a:r>
          </a:p>
        </p:txBody>
      </p:sp>
      <p:sp>
        <p:nvSpPr>
          <p:cNvPr id="7" name="圆柱形 6">
            <a:extLst>
              <a:ext uri="{FF2B5EF4-FFF2-40B4-BE49-F238E27FC236}">
                <a16:creationId xmlns:a16="http://schemas.microsoft.com/office/drawing/2014/main" id="{82A4BFCB-C7E5-4C3D-817B-E0986A3F213C}"/>
              </a:ext>
            </a:extLst>
          </p:cNvPr>
          <p:cNvSpPr/>
          <p:nvPr/>
        </p:nvSpPr>
        <p:spPr>
          <a:xfrm rot="5400000">
            <a:off x="6299200" y="3429000"/>
            <a:ext cx="335280" cy="411480"/>
          </a:xfrm>
          <a:prstGeom prst="ca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0" name="组合 29">
            <a:extLst>
              <a:ext uri="{FF2B5EF4-FFF2-40B4-BE49-F238E27FC236}">
                <a16:creationId xmlns:a16="http://schemas.microsoft.com/office/drawing/2014/main" id="{7E85B0FE-D786-41EE-8A02-C3DCC6B6873D}"/>
              </a:ext>
            </a:extLst>
          </p:cNvPr>
          <p:cNvGrpSpPr/>
          <p:nvPr/>
        </p:nvGrpSpPr>
        <p:grpSpPr>
          <a:xfrm>
            <a:off x="6614160" y="3042920"/>
            <a:ext cx="2052320" cy="574040"/>
            <a:chOff x="6614160" y="3042920"/>
            <a:chExt cx="2052320" cy="574040"/>
          </a:xfrm>
        </p:grpSpPr>
        <p:cxnSp>
          <p:nvCxnSpPr>
            <p:cNvPr id="6" name="直接连接符 5">
              <a:extLst>
                <a:ext uri="{FF2B5EF4-FFF2-40B4-BE49-F238E27FC236}">
                  <a16:creationId xmlns:a16="http://schemas.microsoft.com/office/drawing/2014/main" id="{F40ADAB4-3C15-496E-AFAF-91FE62F39C58}"/>
                </a:ext>
              </a:extLst>
            </p:cNvPr>
            <p:cNvCxnSpPr/>
            <p:nvPr/>
          </p:nvCxnSpPr>
          <p:spPr>
            <a:xfrm>
              <a:off x="6614160" y="3616960"/>
              <a:ext cx="2052320"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接箭头连接符 8">
              <a:extLst>
                <a:ext uri="{FF2B5EF4-FFF2-40B4-BE49-F238E27FC236}">
                  <a16:creationId xmlns:a16="http://schemas.microsoft.com/office/drawing/2014/main" id="{331DA663-7620-4460-9577-809B4FD2AE61}"/>
                </a:ext>
              </a:extLst>
            </p:cNvPr>
            <p:cNvCxnSpPr/>
            <p:nvPr/>
          </p:nvCxnSpPr>
          <p:spPr>
            <a:xfrm>
              <a:off x="7183120" y="3616960"/>
              <a:ext cx="599440"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文本框 25">
              <a:extLst>
                <a:ext uri="{FF2B5EF4-FFF2-40B4-BE49-F238E27FC236}">
                  <a16:creationId xmlns:a16="http://schemas.microsoft.com/office/drawing/2014/main" id="{B24E949D-17A1-41B7-A073-969CFF980A0C}"/>
                </a:ext>
              </a:extLst>
            </p:cNvPr>
            <p:cNvSpPr txBox="1"/>
            <p:nvPr/>
          </p:nvSpPr>
          <p:spPr>
            <a:xfrm>
              <a:off x="7482840" y="3042920"/>
              <a:ext cx="304892" cy="523220"/>
            </a:xfrm>
            <a:prstGeom prst="rect">
              <a:avLst/>
            </a:prstGeom>
            <a:noFill/>
          </p:spPr>
          <p:txBody>
            <a:bodyPr wrap="none" rtlCol="0">
              <a:spAutoFit/>
            </a:bodyPr>
            <a:lstStyle/>
            <a:p>
              <a:r>
                <a:rPr lang="en-US" altLang="zh-CN" sz="2800" dirty="0">
                  <a:solidFill>
                    <a:srgbClr val="FF0000"/>
                  </a:solidFill>
                  <a:latin typeface="Times New Roman" panose="02020603050405020304" pitchFamily="18" charset="0"/>
                  <a:ea typeface="+mj-ea"/>
                  <a:cs typeface="Times New Roman" panose="02020603050405020304" pitchFamily="18" charset="0"/>
                </a:rPr>
                <a:t>I</a:t>
              </a:r>
              <a:endParaRPr lang="zh-CN" altLang="en-US" sz="2800" dirty="0">
                <a:solidFill>
                  <a:srgbClr val="FF0000"/>
                </a:solidFill>
                <a:latin typeface="Times New Roman" panose="02020603050405020304" pitchFamily="18" charset="0"/>
                <a:ea typeface="+mj-ea"/>
                <a:cs typeface="Times New Roman" panose="02020603050405020304" pitchFamily="18" charset="0"/>
              </a:endParaRPr>
            </a:p>
          </p:txBody>
        </p:sp>
      </p:grpSp>
      <p:grpSp>
        <p:nvGrpSpPr>
          <p:cNvPr id="32" name="组合 31">
            <a:extLst>
              <a:ext uri="{FF2B5EF4-FFF2-40B4-BE49-F238E27FC236}">
                <a16:creationId xmlns:a16="http://schemas.microsoft.com/office/drawing/2014/main" id="{E594146E-909C-42B6-8BF6-EA5BAE82F77C}"/>
              </a:ext>
            </a:extLst>
          </p:cNvPr>
          <p:cNvGrpSpPr/>
          <p:nvPr/>
        </p:nvGrpSpPr>
        <p:grpSpPr>
          <a:xfrm>
            <a:off x="8686800" y="1521460"/>
            <a:ext cx="654935" cy="2113280"/>
            <a:chOff x="8686800" y="1521460"/>
            <a:chExt cx="654935" cy="2113280"/>
          </a:xfrm>
        </p:grpSpPr>
        <p:cxnSp>
          <p:nvCxnSpPr>
            <p:cNvPr id="15" name="直接箭头连接符 14">
              <a:extLst>
                <a:ext uri="{FF2B5EF4-FFF2-40B4-BE49-F238E27FC236}">
                  <a16:creationId xmlns:a16="http://schemas.microsoft.com/office/drawing/2014/main" id="{D2F56811-AECA-48F6-8AA4-D3A411173878}"/>
                </a:ext>
              </a:extLst>
            </p:cNvPr>
            <p:cNvCxnSpPr>
              <a:cxnSpLocks/>
            </p:cNvCxnSpPr>
            <p:nvPr/>
          </p:nvCxnSpPr>
          <p:spPr>
            <a:xfrm flipV="1">
              <a:off x="8686800" y="1940560"/>
              <a:ext cx="0" cy="77216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4AE25EA9-A07D-4B61-9CD1-1022675F9114}"/>
                </a:ext>
              </a:extLst>
            </p:cNvPr>
            <p:cNvCxnSpPr/>
            <p:nvPr/>
          </p:nvCxnSpPr>
          <p:spPr>
            <a:xfrm>
              <a:off x="8686800" y="1521460"/>
              <a:ext cx="0" cy="21132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27" name="文本框 26">
              <a:extLst>
                <a:ext uri="{FF2B5EF4-FFF2-40B4-BE49-F238E27FC236}">
                  <a16:creationId xmlns:a16="http://schemas.microsoft.com/office/drawing/2014/main" id="{8E26EE73-74B4-4FBF-AD7F-536DED07582F}"/>
                </a:ext>
              </a:extLst>
            </p:cNvPr>
            <p:cNvSpPr txBox="1"/>
            <p:nvPr/>
          </p:nvSpPr>
          <p:spPr>
            <a:xfrm>
              <a:off x="8757921" y="1794064"/>
              <a:ext cx="583814" cy="523220"/>
            </a:xfrm>
            <a:prstGeom prst="rect">
              <a:avLst/>
            </a:prstGeom>
            <a:noFill/>
          </p:spPr>
          <p:txBody>
            <a:bodyPr wrap="none" rtlCol="0">
              <a:spAutoFit/>
            </a:bodyPr>
            <a:lstStyle/>
            <a:p>
              <a:r>
                <a:rPr lang="en-US" altLang="zh-CN" sz="2800" dirty="0">
                  <a:solidFill>
                    <a:srgbClr val="FF0000"/>
                  </a:solidFill>
                  <a:latin typeface="Times New Roman" panose="02020603050405020304" pitchFamily="18" charset="0"/>
                  <a:ea typeface="+mj-ea"/>
                  <a:cs typeface="Times New Roman" panose="02020603050405020304" pitchFamily="18" charset="0"/>
                </a:rPr>
                <a:t>I/2</a:t>
              </a:r>
              <a:endParaRPr lang="zh-CN" altLang="en-US" sz="2800" dirty="0">
                <a:solidFill>
                  <a:srgbClr val="FF0000"/>
                </a:solidFill>
                <a:latin typeface="Times New Roman" panose="02020603050405020304" pitchFamily="18" charset="0"/>
                <a:ea typeface="+mj-ea"/>
                <a:cs typeface="Times New Roman" panose="02020603050405020304" pitchFamily="18" charset="0"/>
              </a:endParaRPr>
            </a:p>
          </p:txBody>
        </p:sp>
      </p:grpSp>
      <p:grpSp>
        <p:nvGrpSpPr>
          <p:cNvPr id="31" name="组合 30">
            <a:extLst>
              <a:ext uri="{FF2B5EF4-FFF2-40B4-BE49-F238E27FC236}">
                <a16:creationId xmlns:a16="http://schemas.microsoft.com/office/drawing/2014/main" id="{BFC4C7CE-94BE-43F4-87DC-8578CCB29383}"/>
              </a:ext>
            </a:extLst>
          </p:cNvPr>
          <p:cNvGrpSpPr/>
          <p:nvPr/>
        </p:nvGrpSpPr>
        <p:grpSpPr>
          <a:xfrm>
            <a:off x="8686800" y="3067080"/>
            <a:ext cx="2489200" cy="557500"/>
            <a:chOff x="8686800" y="3067080"/>
            <a:chExt cx="2489200" cy="557500"/>
          </a:xfrm>
        </p:grpSpPr>
        <p:cxnSp>
          <p:nvCxnSpPr>
            <p:cNvPr id="18" name="直接连接符 17">
              <a:extLst>
                <a:ext uri="{FF2B5EF4-FFF2-40B4-BE49-F238E27FC236}">
                  <a16:creationId xmlns:a16="http://schemas.microsoft.com/office/drawing/2014/main" id="{3B143D70-AD6E-47A7-AC9F-836FBB6E78E7}"/>
                </a:ext>
              </a:extLst>
            </p:cNvPr>
            <p:cNvCxnSpPr>
              <a:cxnSpLocks/>
            </p:cNvCxnSpPr>
            <p:nvPr/>
          </p:nvCxnSpPr>
          <p:spPr>
            <a:xfrm flipV="1">
              <a:off x="8686800" y="3616960"/>
              <a:ext cx="2489200" cy="762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E759F228-23D4-49D9-A1F0-E2D3D0FFC435}"/>
                </a:ext>
              </a:extLst>
            </p:cNvPr>
            <p:cNvCxnSpPr>
              <a:cxnSpLocks/>
            </p:cNvCxnSpPr>
            <p:nvPr/>
          </p:nvCxnSpPr>
          <p:spPr>
            <a:xfrm>
              <a:off x="9210040" y="3624580"/>
              <a:ext cx="7366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文本框 27">
              <a:extLst>
                <a:ext uri="{FF2B5EF4-FFF2-40B4-BE49-F238E27FC236}">
                  <a16:creationId xmlns:a16="http://schemas.microsoft.com/office/drawing/2014/main" id="{81200AAE-31C4-4988-9943-0DDA0907F15C}"/>
                </a:ext>
              </a:extLst>
            </p:cNvPr>
            <p:cNvSpPr txBox="1"/>
            <p:nvPr/>
          </p:nvSpPr>
          <p:spPr>
            <a:xfrm>
              <a:off x="9629332" y="3067080"/>
              <a:ext cx="583814" cy="523220"/>
            </a:xfrm>
            <a:prstGeom prst="rect">
              <a:avLst/>
            </a:prstGeom>
            <a:noFill/>
          </p:spPr>
          <p:txBody>
            <a:bodyPr wrap="none" rtlCol="0">
              <a:spAutoFit/>
            </a:bodyPr>
            <a:lstStyle/>
            <a:p>
              <a:r>
                <a:rPr lang="en-US" altLang="zh-CN" sz="2800" dirty="0">
                  <a:solidFill>
                    <a:srgbClr val="FF0000"/>
                  </a:solidFill>
                  <a:latin typeface="Times New Roman" panose="02020603050405020304" pitchFamily="18" charset="0"/>
                  <a:ea typeface="+mj-ea"/>
                  <a:cs typeface="Times New Roman" panose="02020603050405020304" pitchFamily="18" charset="0"/>
                </a:rPr>
                <a:t>I/2</a:t>
              </a:r>
              <a:endParaRPr lang="zh-CN" altLang="en-US" sz="2800" dirty="0">
                <a:solidFill>
                  <a:srgbClr val="FF0000"/>
                </a:solidFill>
                <a:latin typeface="Times New Roman" panose="02020603050405020304" pitchFamily="18" charset="0"/>
                <a:ea typeface="+mj-ea"/>
                <a:cs typeface="Times New Roman" panose="02020603050405020304" pitchFamily="18" charset="0"/>
              </a:endParaRPr>
            </a:p>
          </p:txBody>
        </p:sp>
      </p:grpSp>
      <p:sp>
        <p:nvSpPr>
          <p:cNvPr id="29" name="文本框 28">
            <a:extLst>
              <a:ext uri="{FF2B5EF4-FFF2-40B4-BE49-F238E27FC236}">
                <a16:creationId xmlns:a16="http://schemas.microsoft.com/office/drawing/2014/main" id="{4F92ECEF-0074-4B2B-869C-D702626EAC0E}"/>
              </a:ext>
            </a:extLst>
          </p:cNvPr>
          <p:cNvSpPr txBox="1"/>
          <p:nvPr/>
        </p:nvSpPr>
        <p:spPr>
          <a:xfrm>
            <a:off x="8812190" y="2759213"/>
            <a:ext cx="877163" cy="369332"/>
          </a:xfrm>
          <a:prstGeom prst="rect">
            <a:avLst/>
          </a:prstGeom>
          <a:noFill/>
        </p:spPr>
        <p:txBody>
          <a:bodyPr wrap="none" rtlCol="0">
            <a:spAutoFit/>
          </a:bodyPr>
          <a:lstStyle/>
          <a:p>
            <a:r>
              <a:rPr lang="zh-CN" altLang="en-US" dirty="0">
                <a:solidFill>
                  <a:srgbClr val="002060"/>
                </a:solidFill>
                <a:latin typeface="Times New Roman" panose="02020603050405020304" pitchFamily="18" charset="0"/>
                <a:ea typeface="+mj-ea"/>
                <a:cs typeface="Times New Roman" panose="02020603050405020304" pitchFamily="18" charset="0"/>
              </a:rPr>
              <a:t>分划板</a:t>
            </a:r>
          </a:p>
        </p:txBody>
      </p:sp>
      <p:sp>
        <p:nvSpPr>
          <p:cNvPr id="33" name="文本框 32">
            <a:extLst>
              <a:ext uri="{FF2B5EF4-FFF2-40B4-BE49-F238E27FC236}">
                <a16:creationId xmlns:a16="http://schemas.microsoft.com/office/drawing/2014/main" id="{04C6B880-B690-4C32-A6F6-7F4249B4A921}"/>
              </a:ext>
            </a:extLst>
          </p:cNvPr>
          <p:cNvSpPr txBox="1"/>
          <p:nvPr/>
        </p:nvSpPr>
        <p:spPr>
          <a:xfrm>
            <a:off x="5952897" y="3007802"/>
            <a:ext cx="877163" cy="369332"/>
          </a:xfrm>
          <a:prstGeom prst="rect">
            <a:avLst/>
          </a:prstGeom>
          <a:noFill/>
        </p:spPr>
        <p:txBody>
          <a:bodyPr wrap="none" rtlCol="0">
            <a:spAutoFit/>
          </a:bodyPr>
          <a:lstStyle/>
          <a:p>
            <a:r>
              <a:rPr lang="zh-CN" altLang="en-US" dirty="0">
                <a:solidFill>
                  <a:srgbClr val="002060"/>
                </a:solidFill>
                <a:latin typeface="Times New Roman" panose="02020603050405020304" pitchFamily="18" charset="0"/>
                <a:ea typeface="+mj-ea"/>
                <a:cs typeface="Times New Roman" panose="02020603050405020304" pitchFamily="18" charset="0"/>
              </a:rPr>
              <a:t>激光器</a:t>
            </a:r>
          </a:p>
        </p:txBody>
      </p:sp>
      <p:grpSp>
        <p:nvGrpSpPr>
          <p:cNvPr id="38" name="组合 37">
            <a:extLst>
              <a:ext uri="{FF2B5EF4-FFF2-40B4-BE49-F238E27FC236}">
                <a16:creationId xmlns:a16="http://schemas.microsoft.com/office/drawing/2014/main" id="{CFBEF4F5-065F-4E2A-835B-B883881B7EC9}"/>
              </a:ext>
            </a:extLst>
          </p:cNvPr>
          <p:cNvGrpSpPr/>
          <p:nvPr/>
        </p:nvGrpSpPr>
        <p:grpSpPr>
          <a:xfrm>
            <a:off x="8228626" y="1344838"/>
            <a:ext cx="916348" cy="165560"/>
            <a:chOff x="8149319" y="955493"/>
            <a:chExt cx="916348" cy="243112"/>
          </a:xfrm>
        </p:grpSpPr>
        <p:sp>
          <p:nvSpPr>
            <p:cNvPr id="36" name="矩形 35">
              <a:extLst>
                <a:ext uri="{FF2B5EF4-FFF2-40B4-BE49-F238E27FC236}">
                  <a16:creationId xmlns:a16="http://schemas.microsoft.com/office/drawing/2014/main" id="{BC7B56A7-4ECC-4D2B-B28E-7CDBAB75711D}"/>
                </a:ext>
              </a:extLst>
            </p:cNvPr>
            <p:cNvSpPr/>
            <p:nvPr/>
          </p:nvSpPr>
          <p:spPr>
            <a:xfrm>
              <a:off x="8149319" y="955493"/>
              <a:ext cx="914490" cy="21698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5" name="直接连接符 34">
              <a:extLst>
                <a:ext uri="{FF2B5EF4-FFF2-40B4-BE49-F238E27FC236}">
                  <a16:creationId xmlns:a16="http://schemas.microsoft.com/office/drawing/2014/main" id="{AB3AB80A-B46B-485F-B151-178907E058D3}"/>
                </a:ext>
              </a:extLst>
            </p:cNvPr>
            <p:cNvCxnSpPr>
              <a:cxnSpLocks/>
            </p:cNvCxnSpPr>
            <p:nvPr/>
          </p:nvCxnSpPr>
          <p:spPr>
            <a:xfrm>
              <a:off x="8151176" y="1198605"/>
              <a:ext cx="914491" cy="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39" name="组合 38">
            <a:extLst>
              <a:ext uri="{FF2B5EF4-FFF2-40B4-BE49-F238E27FC236}">
                <a16:creationId xmlns:a16="http://schemas.microsoft.com/office/drawing/2014/main" id="{BDF8C1DA-8D7A-4DE8-ACF3-4CDF9A0D18EC}"/>
              </a:ext>
            </a:extLst>
          </p:cNvPr>
          <p:cNvGrpSpPr/>
          <p:nvPr/>
        </p:nvGrpSpPr>
        <p:grpSpPr>
          <a:xfrm rot="5400000">
            <a:off x="10809991" y="3548658"/>
            <a:ext cx="916348" cy="165560"/>
            <a:chOff x="8149319" y="955493"/>
            <a:chExt cx="916348" cy="243112"/>
          </a:xfrm>
        </p:grpSpPr>
        <p:sp>
          <p:nvSpPr>
            <p:cNvPr id="40" name="矩形 39">
              <a:extLst>
                <a:ext uri="{FF2B5EF4-FFF2-40B4-BE49-F238E27FC236}">
                  <a16:creationId xmlns:a16="http://schemas.microsoft.com/office/drawing/2014/main" id="{C848C3B4-D5A2-45F5-9423-51A73C87493C}"/>
                </a:ext>
              </a:extLst>
            </p:cNvPr>
            <p:cNvSpPr/>
            <p:nvPr/>
          </p:nvSpPr>
          <p:spPr>
            <a:xfrm>
              <a:off x="8149319" y="955493"/>
              <a:ext cx="914490" cy="21698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1" name="直接连接符 40">
              <a:extLst>
                <a:ext uri="{FF2B5EF4-FFF2-40B4-BE49-F238E27FC236}">
                  <a16:creationId xmlns:a16="http://schemas.microsoft.com/office/drawing/2014/main" id="{091C1F13-30A1-44DC-9F86-4066893D6D14}"/>
                </a:ext>
              </a:extLst>
            </p:cNvPr>
            <p:cNvCxnSpPr>
              <a:cxnSpLocks/>
            </p:cNvCxnSpPr>
            <p:nvPr/>
          </p:nvCxnSpPr>
          <p:spPr>
            <a:xfrm>
              <a:off x="8151176" y="1198605"/>
              <a:ext cx="914491" cy="0"/>
            </a:xfrm>
            <a:prstGeom prst="line">
              <a:avLst/>
            </a:prstGeom>
            <a:ln w="25400"/>
          </p:spPr>
          <p:style>
            <a:lnRef idx="1">
              <a:schemeClr val="accent1"/>
            </a:lnRef>
            <a:fillRef idx="0">
              <a:schemeClr val="accent1"/>
            </a:fillRef>
            <a:effectRef idx="0">
              <a:schemeClr val="accent1"/>
            </a:effectRef>
            <a:fontRef idx="minor">
              <a:schemeClr val="tx1"/>
            </a:fontRef>
          </p:style>
        </p:cxnSp>
      </p:grpSp>
      <p:cxnSp>
        <p:nvCxnSpPr>
          <p:cNvPr id="43" name="直接连接符 42">
            <a:extLst>
              <a:ext uri="{FF2B5EF4-FFF2-40B4-BE49-F238E27FC236}">
                <a16:creationId xmlns:a16="http://schemas.microsoft.com/office/drawing/2014/main" id="{E119E0D6-FE7E-4D88-984E-15CA11233625}"/>
              </a:ext>
            </a:extLst>
          </p:cNvPr>
          <p:cNvCxnSpPr>
            <a:cxnSpLocks/>
          </p:cNvCxnSpPr>
          <p:nvPr/>
        </p:nvCxnSpPr>
        <p:spPr>
          <a:xfrm>
            <a:off x="8006558" y="5473338"/>
            <a:ext cx="1349714" cy="0"/>
          </a:xfrm>
          <a:prstGeom prst="line">
            <a:avLst/>
          </a:prstGeom>
          <a:ln w="34925">
            <a:solidFill>
              <a:srgbClr val="7030A0"/>
            </a:solidFill>
          </a:ln>
        </p:spPr>
        <p:style>
          <a:lnRef idx="1">
            <a:schemeClr val="accent1"/>
          </a:lnRef>
          <a:fillRef idx="0">
            <a:schemeClr val="accent1"/>
          </a:fillRef>
          <a:effectRef idx="0">
            <a:schemeClr val="accent1"/>
          </a:effectRef>
          <a:fontRef idx="minor">
            <a:schemeClr val="tx1"/>
          </a:fontRef>
        </p:style>
      </p:cxnSp>
      <p:grpSp>
        <p:nvGrpSpPr>
          <p:cNvPr id="53" name="组合 52">
            <a:extLst>
              <a:ext uri="{FF2B5EF4-FFF2-40B4-BE49-F238E27FC236}">
                <a16:creationId xmlns:a16="http://schemas.microsoft.com/office/drawing/2014/main" id="{A897FEF3-BDE8-4262-A78C-1FBF7C6D2056}"/>
              </a:ext>
            </a:extLst>
          </p:cNvPr>
          <p:cNvGrpSpPr/>
          <p:nvPr/>
        </p:nvGrpSpPr>
        <p:grpSpPr>
          <a:xfrm>
            <a:off x="8646277" y="1518741"/>
            <a:ext cx="309" cy="2105660"/>
            <a:chOff x="10805136" y="938909"/>
            <a:chExt cx="22" cy="2233530"/>
          </a:xfrm>
        </p:grpSpPr>
        <p:cxnSp>
          <p:nvCxnSpPr>
            <p:cNvPr id="49" name="直接连接符 48">
              <a:extLst>
                <a:ext uri="{FF2B5EF4-FFF2-40B4-BE49-F238E27FC236}">
                  <a16:creationId xmlns:a16="http://schemas.microsoft.com/office/drawing/2014/main" id="{065EC432-823B-450B-BFCF-6279D2E0B3A4}"/>
                </a:ext>
              </a:extLst>
            </p:cNvPr>
            <p:cNvCxnSpPr>
              <a:cxnSpLocks/>
            </p:cNvCxnSpPr>
            <p:nvPr/>
          </p:nvCxnSpPr>
          <p:spPr>
            <a:xfrm flipH="1">
              <a:off x="10805157" y="938909"/>
              <a:ext cx="1" cy="223353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2" name="直接箭头连接符 51">
              <a:extLst>
                <a:ext uri="{FF2B5EF4-FFF2-40B4-BE49-F238E27FC236}">
                  <a16:creationId xmlns:a16="http://schemas.microsoft.com/office/drawing/2014/main" id="{FD35A37F-E14F-4FF6-B7F1-9255B11624E4}"/>
                </a:ext>
              </a:extLst>
            </p:cNvPr>
            <p:cNvCxnSpPr/>
            <p:nvPr/>
          </p:nvCxnSpPr>
          <p:spPr>
            <a:xfrm>
              <a:off x="10805136" y="1492606"/>
              <a:ext cx="0" cy="824678"/>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8" name="组合 57">
            <a:extLst>
              <a:ext uri="{FF2B5EF4-FFF2-40B4-BE49-F238E27FC236}">
                <a16:creationId xmlns:a16="http://schemas.microsoft.com/office/drawing/2014/main" id="{92BB2FF5-EF57-46B6-9DC7-836B031AAFD9}"/>
              </a:ext>
            </a:extLst>
          </p:cNvPr>
          <p:cNvGrpSpPr/>
          <p:nvPr/>
        </p:nvGrpSpPr>
        <p:grpSpPr>
          <a:xfrm>
            <a:off x="8621497" y="3665375"/>
            <a:ext cx="2576938" cy="7208"/>
            <a:chOff x="8722310" y="3943498"/>
            <a:chExt cx="2489187" cy="559"/>
          </a:xfrm>
        </p:grpSpPr>
        <p:cxnSp>
          <p:nvCxnSpPr>
            <p:cNvPr id="55" name="直接连接符 54">
              <a:extLst>
                <a:ext uri="{FF2B5EF4-FFF2-40B4-BE49-F238E27FC236}">
                  <a16:creationId xmlns:a16="http://schemas.microsoft.com/office/drawing/2014/main" id="{3A533C77-9E49-404A-8A2E-A3D193947FCD}"/>
                </a:ext>
              </a:extLst>
            </p:cNvPr>
            <p:cNvCxnSpPr>
              <a:cxnSpLocks/>
            </p:cNvCxnSpPr>
            <p:nvPr/>
          </p:nvCxnSpPr>
          <p:spPr>
            <a:xfrm rot="5400000">
              <a:off x="9966899" y="2699458"/>
              <a:ext cx="10" cy="248918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6" name="直接箭头连接符 55">
              <a:extLst>
                <a:ext uri="{FF2B5EF4-FFF2-40B4-BE49-F238E27FC236}">
                  <a16:creationId xmlns:a16="http://schemas.microsoft.com/office/drawing/2014/main" id="{843277F7-CD5F-4ECA-AD1E-AA6802597E5D}"/>
                </a:ext>
              </a:extLst>
            </p:cNvPr>
            <p:cNvCxnSpPr/>
            <p:nvPr/>
          </p:nvCxnSpPr>
          <p:spPr>
            <a:xfrm rot="5400000" flipH="1">
              <a:off x="10097031" y="3483961"/>
              <a:ext cx="0" cy="919073"/>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63" name="矩形 62">
            <a:extLst>
              <a:ext uri="{FF2B5EF4-FFF2-40B4-BE49-F238E27FC236}">
                <a16:creationId xmlns:a16="http://schemas.microsoft.com/office/drawing/2014/main" id="{39F1D543-9F50-4894-A30C-1EA8052D266E}"/>
              </a:ext>
            </a:extLst>
          </p:cNvPr>
          <p:cNvSpPr/>
          <p:nvPr/>
        </p:nvSpPr>
        <p:spPr>
          <a:xfrm>
            <a:off x="7686243" y="2296597"/>
            <a:ext cx="877163" cy="369332"/>
          </a:xfrm>
          <a:prstGeom prst="rect">
            <a:avLst/>
          </a:prstGeom>
        </p:spPr>
        <p:txBody>
          <a:bodyPr wrap="none">
            <a:spAutoFit/>
          </a:bodyPr>
          <a:lstStyle/>
          <a:p>
            <a:r>
              <a:rPr lang="zh-CN" altLang="en-US" dirty="0"/>
              <a:t>参考光</a:t>
            </a:r>
          </a:p>
        </p:txBody>
      </p:sp>
      <p:sp>
        <p:nvSpPr>
          <p:cNvPr id="65" name="矩形 64">
            <a:extLst>
              <a:ext uri="{FF2B5EF4-FFF2-40B4-BE49-F238E27FC236}">
                <a16:creationId xmlns:a16="http://schemas.microsoft.com/office/drawing/2014/main" id="{D40B85B6-A6F7-400E-AC1D-2EFBAA8510A2}"/>
              </a:ext>
            </a:extLst>
          </p:cNvPr>
          <p:cNvSpPr/>
          <p:nvPr/>
        </p:nvSpPr>
        <p:spPr>
          <a:xfrm>
            <a:off x="9397568" y="3850759"/>
            <a:ext cx="877163" cy="369332"/>
          </a:xfrm>
          <a:prstGeom prst="rect">
            <a:avLst/>
          </a:prstGeom>
        </p:spPr>
        <p:txBody>
          <a:bodyPr wrap="none">
            <a:spAutoFit/>
          </a:bodyPr>
          <a:lstStyle/>
          <a:p>
            <a:r>
              <a:rPr lang="zh-CN" altLang="en-US" dirty="0"/>
              <a:t>测量光</a:t>
            </a:r>
          </a:p>
        </p:txBody>
      </p:sp>
      <p:sp>
        <p:nvSpPr>
          <p:cNvPr id="66" name="矩形 65">
            <a:extLst>
              <a:ext uri="{FF2B5EF4-FFF2-40B4-BE49-F238E27FC236}">
                <a16:creationId xmlns:a16="http://schemas.microsoft.com/office/drawing/2014/main" id="{9E2D9DE8-6353-4853-B7AE-0151934B51C0}"/>
              </a:ext>
            </a:extLst>
          </p:cNvPr>
          <p:cNvSpPr/>
          <p:nvPr/>
        </p:nvSpPr>
        <p:spPr>
          <a:xfrm>
            <a:off x="7364720" y="5288672"/>
            <a:ext cx="646331" cy="369332"/>
          </a:xfrm>
          <a:prstGeom prst="rect">
            <a:avLst/>
          </a:prstGeom>
        </p:spPr>
        <p:txBody>
          <a:bodyPr wrap="none">
            <a:spAutoFit/>
          </a:bodyPr>
          <a:lstStyle/>
          <a:p>
            <a:r>
              <a:rPr lang="zh-CN" altLang="en-US" dirty="0"/>
              <a:t>白屏</a:t>
            </a:r>
          </a:p>
        </p:txBody>
      </p:sp>
      <p:sp>
        <p:nvSpPr>
          <p:cNvPr id="67" name="矩形 66">
            <a:extLst>
              <a:ext uri="{FF2B5EF4-FFF2-40B4-BE49-F238E27FC236}">
                <a16:creationId xmlns:a16="http://schemas.microsoft.com/office/drawing/2014/main" id="{27F5E0EA-E270-4606-B37C-4EB619C10560}"/>
              </a:ext>
            </a:extLst>
          </p:cNvPr>
          <p:cNvSpPr/>
          <p:nvPr/>
        </p:nvSpPr>
        <p:spPr>
          <a:xfrm>
            <a:off x="8182451" y="909837"/>
            <a:ext cx="994183" cy="369332"/>
          </a:xfrm>
          <a:prstGeom prst="rect">
            <a:avLst/>
          </a:prstGeom>
        </p:spPr>
        <p:txBody>
          <a:bodyPr wrap="none">
            <a:spAutoFit/>
          </a:bodyPr>
          <a:lstStyle/>
          <a:p>
            <a:r>
              <a:rPr lang="zh-CN" altLang="en-US" dirty="0"/>
              <a:t>平面镜</a:t>
            </a:r>
            <a:r>
              <a:rPr lang="en-US" altLang="zh-CN" dirty="0"/>
              <a:t>2</a:t>
            </a:r>
            <a:endParaRPr lang="zh-CN" altLang="en-US" dirty="0"/>
          </a:p>
        </p:txBody>
      </p:sp>
      <p:sp>
        <p:nvSpPr>
          <p:cNvPr id="68" name="矩形 67">
            <a:extLst>
              <a:ext uri="{FF2B5EF4-FFF2-40B4-BE49-F238E27FC236}">
                <a16:creationId xmlns:a16="http://schemas.microsoft.com/office/drawing/2014/main" id="{8596B714-BB7A-4F19-89A3-6D4DC207FD28}"/>
              </a:ext>
            </a:extLst>
          </p:cNvPr>
          <p:cNvSpPr/>
          <p:nvPr/>
        </p:nvSpPr>
        <p:spPr>
          <a:xfrm rot="16200000">
            <a:off x="11081672" y="3436980"/>
            <a:ext cx="994183" cy="369332"/>
          </a:xfrm>
          <a:prstGeom prst="rect">
            <a:avLst/>
          </a:prstGeom>
        </p:spPr>
        <p:txBody>
          <a:bodyPr wrap="none">
            <a:spAutoFit/>
          </a:bodyPr>
          <a:lstStyle/>
          <a:p>
            <a:r>
              <a:rPr lang="zh-CN" altLang="en-US" dirty="0"/>
              <a:t>平面镜</a:t>
            </a:r>
            <a:r>
              <a:rPr lang="en-US" altLang="zh-CN" dirty="0"/>
              <a:t>1</a:t>
            </a:r>
            <a:endParaRPr lang="zh-CN" altLang="en-US" dirty="0"/>
          </a:p>
        </p:txBody>
      </p:sp>
      <p:cxnSp>
        <p:nvCxnSpPr>
          <p:cNvPr id="73" name="直接连接符 72">
            <a:extLst>
              <a:ext uri="{FF2B5EF4-FFF2-40B4-BE49-F238E27FC236}">
                <a16:creationId xmlns:a16="http://schemas.microsoft.com/office/drawing/2014/main" id="{608FCF50-3F9C-4C8B-A9EE-CDC187B0DA86}"/>
              </a:ext>
            </a:extLst>
          </p:cNvPr>
          <p:cNvCxnSpPr>
            <a:cxnSpLocks/>
          </p:cNvCxnSpPr>
          <p:nvPr/>
        </p:nvCxnSpPr>
        <p:spPr>
          <a:xfrm>
            <a:off x="8986360" y="1510398"/>
            <a:ext cx="220782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6" name="直接连接符 75">
            <a:extLst>
              <a:ext uri="{FF2B5EF4-FFF2-40B4-BE49-F238E27FC236}">
                <a16:creationId xmlns:a16="http://schemas.microsoft.com/office/drawing/2014/main" id="{69D2B6FF-9435-4841-B23A-FBD95678C5A4}"/>
              </a:ext>
            </a:extLst>
          </p:cNvPr>
          <p:cNvCxnSpPr/>
          <p:nvPr/>
        </p:nvCxnSpPr>
        <p:spPr>
          <a:xfrm flipV="1">
            <a:off x="11181808" y="1510398"/>
            <a:ext cx="0" cy="186673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77" name="矩形 76">
            <a:extLst>
              <a:ext uri="{FF2B5EF4-FFF2-40B4-BE49-F238E27FC236}">
                <a16:creationId xmlns:a16="http://schemas.microsoft.com/office/drawing/2014/main" id="{4E0E6800-E814-43B2-A973-DA5C685F3D8C}"/>
              </a:ext>
            </a:extLst>
          </p:cNvPr>
          <p:cNvSpPr/>
          <p:nvPr/>
        </p:nvSpPr>
        <p:spPr>
          <a:xfrm>
            <a:off x="11076622" y="1512726"/>
            <a:ext cx="108743" cy="118011"/>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0" name="直接连接符 79">
            <a:extLst>
              <a:ext uri="{FF2B5EF4-FFF2-40B4-BE49-F238E27FC236}">
                <a16:creationId xmlns:a16="http://schemas.microsoft.com/office/drawing/2014/main" id="{75E1E78B-0726-4768-A1D7-84B746896DF6}"/>
              </a:ext>
            </a:extLst>
          </p:cNvPr>
          <p:cNvCxnSpPr>
            <a:cxnSpLocks/>
          </p:cNvCxnSpPr>
          <p:nvPr/>
        </p:nvCxnSpPr>
        <p:spPr>
          <a:xfrm flipV="1">
            <a:off x="9139672" y="1525790"/>
            <a:ext cx="2004385" cy="1747839"/>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91" name="弧形 90">
            <a:extLst>
              <a:ext uri="{FF2B5EF4-FFF2-40B4-BE49-F238E27FC236}">
                <a16:creationId xmlns:a16="http://schemas.microsoft.com/office/drawing/2014/main" id="{869F6CE1-F4F6-4C98-9CC9-38B815ECDA6D}"/>
              </a:ext>
            </a:extLst>
          </p:cNvPr>
          <p:cNvSpPr/>
          <p:nvPr/>
        </p:nvSpPr>
        <p:spPr>
          <a:xfrm rot="11669445">
            <a:off x="10833659" y="1425345"/>
            <a:ext cx="321753" cy="27525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2" name="矩形 91">
            <a:extLst>
              <a:ext uri="{FF2B5EF4-FFF2-40B4-BE49-F238E27FC236}">
                <a16:creationId xmlns:a16="http://schemas.microsoft.com/office/drawing/2014/main" id="{AB6A9EFD-7191-4B6E-836E-811808D5E0A8}"/>
              </a:ext>
            </a:extLst>
          </p:cNvPr>
          <p:cNvSpPr/>
          <p:nvPr/>
        </p:nvSpPr>
        <p:spPr>
          <a:xfrm>
            <a:off x="10365520" y="1548106"/>
            <a:ext cx="649537" cy="369332"/>
          </a:xfrm>
          <a:prstGeom prst="rect">
            <a:avLst/>
          </a:prstGeom>
        </p:spPr>
        <p:txBody>
          <a:bodyPr wrap="none">
            <a:spAutoFit/>
          </a:bodyPr>
          <a:lstStyle/>
          <a:p>
            <a:r>
              <a:rPr lang="en-US" altLang="zh-CN" dirty="0"/>
              <a:t>45°</a:t>
            </a:r>
            <a:endParaRPr lang="zh-CN" altLang="en-US" dirty="0"/>
          </a:p>
        </p:txBody>
      </p:sp>
      <p:grpSp>
        <p:nvGrpSpPr>
          <p:cNvPr id="104" name="组合 103">
            <a:extLst>
              <a:ext uri="{FF2B5EF4-FFF2-40B4-BE49-F238E27FC236}">
                <a16:creationId xmlns:a16="http://schemas.microsoft.com/office/drawing/2014/main" id="{A04B0613-293A-48BC-96BB-8BA01084E9A7}"/>
              </a:ext>
            </a:extLst>
          </p:cNvPr>
          <p:cNvGrpSpPr/>
          <p:nvPr/>
        </p:nvGrpSpPr>
        <p:grpSpPr>
          <a:xfrm>
            <a:off x="9612994" y="4431530"/>
            <a:ext cx="3144741" cy="2413472"/>
            <a:chOff x="10117147" y="4640943"/>
            <a:chExt cx="3144741" cy="2413472"/>
          </a:xfrm>
        </p:grpSpPr>
        <p:sp>
          <p:nvSpPr>
            <p:cNvPr id="45" name="矩形 44">
              <a:extLst>
                <a:ext uri="{FF2B5EF4-FFF2-40B4-BE49-F238E27FC236}">
                  <a16:creationId xmlns:a16="http://schemas.microsoft.com/office/drawing/2014/main" id="{60C14CC0-0DA4-4F58-AF7E-4AF76CE050C5}"/>
                </a:ext>
              </a:extLst>
            </p:cNvPr>
            <p:cNvSpPr/>
            <p:nvPr/>
          </p:nvSpPr>
          <p:spPr>
            <a:xfrm>
              <a:off x="10117147" y="5018677"/>
              <a:ext cx="1490978" cy="16424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矩形 68">
              <a:extLst>
                <a:ext uri="{FF2B5EF4-FFF2-40B4-BE49-F238E27FC236}">
                  <a16:creationId xmlns:a16="http://schemas.microsoft.com/office/drawing/2014/main" id="{7BE34979-E861-4A30-BA40-2338F5B22D38}"/>
                </a:ext>
              </a:extLst>
            </p:cNvPr>
            <p:cNvSpPr/>
            <p:nvPr/>
          </p:nvSpPr>
          <p:spPr>
            <a:xfrm>
              <a:off x="10220534" y="4640943"/>
              <a:ext cx="1107996" cy="369332"/>
            </a:xfrm>
            <a:prstGeom prst="rect">
              <a:avLst/>
            </a:prstGeom>
          </p:spPr>
          <p:txBody>
            <a:bodyPr wrap="none">
              <a:spAutoFit/>
            </a:bodyPr>
            <a:lstStyle/>
            <a:p>
              <a:r>
                <a:rPr lang="zh-CN" altLang="en-US" dirty="0"/>
                <a:t>白屏正面</a:t>
              </a:r>
            </a:p>
          </p:txBody>
        </p:sp>
        <p:sp>
          <p:nvSpPr>
            <p:cNvPr id="94" name="弧形 93">
              <a:extLst>
                <a:ext uri="{FF2B5EF4-FFF2-40B4-BE49-F238E27FC236}">
                  <a16:creationId xmlns:a16="http://schemas.microsoft.com/office/drawing/2014/main" id="{A44D54F5-AC9B-4027-81F3-96B9A8B1BBF6}"/>
                </a:ext>
              </a:extLst>
            </p:cNvPr>
            <p:cNvSpPr/>
            <p:nvPr/>
          </p:nvSpPr>
          <p:spPr>
            <a:xfrm rot="19219435" flipH="1">
              <a:off x="10331801" y="4853153"/>
              <a:ext cx="1993461" cy="2185357"/>
            </a:xfrm>
            <a:prstGeom prst="arc">
              <a:avLst>
                <a:gd name="adj1" fmla="val 15860548"/>
                <a:gd name="adj2" fmla="val 347503"/>
              </a:avLst>
            </a:prstGeom>
            <a:ln w="1270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5" name="弧形 94">
              <a:extLst>
                <a:ext uri="{FF2B5EF4-FFF2-40B4-BE49-F238E27FC236}">
                  <a16:creationId xmlns:a16="http://schemas.microsoft.com/office/drawing/2014/main" id="{01CB82C3-8980-4A4C-BF4D-7435CADD1AB0}"/>
                </a:ext>
              </a:extLst>
            </p:cNvPr>
            <p:cNvSpPr/>
            <p:nvPr/>
          </p:nvSpPr>
          <p:spPr>
            <a:xfrm rot="19219435" flipH="1">
              <a:off x="10629302" y="4853152"/>
              <a:ext cx="1993461" cy="2185357"/>
            </a:xfrm>
            <a:prstGeom prst="arc">
              <a:avLst>
                <a:gd name="adj1" fmla="val 15951560"/>
                <a:gd name="adj2" fmla="val 347503"/>
              </a:avLst>
            </a:prstGeom>
            <a:ln w="1206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6" name="弧形 95">
              <a:extLst>
                <a:ext uri="{FF2B5EF4-FFF2-40B4-BE49-F238E27FC236}">
                  <a16:creationId xmlns:a16="http://schemas.microsoft.com/office/drawing/2014/main" id="{5172C6D8-D03D-4999-986E-C36DC12C0EF1}"/>
                </a:ext>
              </a:extLst>
            </p:cNvPr>
            <p:cNvSpPr/>
            <p:nvPr/>
          </p:nvSpPr>
          <p:spPr>
            <a:xfrm rot="19219435" flipH="1">
              <a:off x="10864777" y="4855075"/>
              <a:ext cx="1993461" cy="2185357"/>
            </a:xfrm>
            <a:prstGeom prst="arc">
              <a:avLst>
                <a:gd name="adj1" fmla="val 15951560"/>
                <a:gd name="adj2" fmla="val 347503"/>
              </a:avLst>
            </a:prstGeom>
            <a:ln w="1143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7" name="弧形 96">
              <a:extLst>
                <a:ext uri="{FF2B5EF4-FFF2-40B4-BE49-F238E27FC236}">
                  <a16:creationId xmlns:a16="http://schemas.microsoft.com/office/drawing/2014/main" id="{752AE909-8D89-4E86-94C4-87914598967E}"/>
                </a:ext>
              </a:extLst>
            </p:cNvPr>
            <p:cNvSpPr/>
            <p:nvPr/>
          </p:nvSpPr>
          <p:spPr>
            <a:xfrm rot="19219435" flipH="1">
              <a:off x="11086530" y="4869058"/>
              <a:ext cx="1993461" cy="2185357"/>
            </a:xfrm>
            <a:prstGeom prst="arc">
              <a:avLst>
                <a:gd name="adj1" fmla="val 15951560"/>
                <a:gd name="adj2" fmla="val 347503"/>
              </a:avLst>
            </a:prstGeom>
            <a:ln w="1079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98" name="弧形 97">
              <a:extLst>
                <a:ext uri="{FF2B5EF4-FFF2-40B4-BE49-F238E27FC236}">
                  <a16:creationId xmlns:a16="http://schemas.microsoft.com/office/drawing/2014/main" id="{1C3FC3F8-F1F5-46DA-A9F9-5B0E0F1A8940}"/>
                </a:ext>
              </a:extLst>
            </p:cNvPr>
            <p:cNvSpPr/>
            <p:nvPr/>
          </p:nvSpPr>
          <p:spPr>
            <a:xfrm rot="19219435" flipH="1">
              <a:off x="11268427" y="4869058"/>
              <a:ext cx="1993461" cy="2185357"/>
            </a:xfrm>
            <a:prstGeom prst="arc">
              <a:avLst>
                <a:gd name="adj1" fmla="val 15951560"/>
                <a:gd name="adj2" fmla="val 347503"/>
              </a:avLst>
            </a:prstGeom>
            <a:ln w="952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100" name="直接连接符 99">
              <a:extLst>
                <a:ext uri="{FF2B5EF4-FFF2-40B4-BE49-F238E27FC236}">
                  <a16:creationId xmlns:a16="http://schemas.microsoft.com/office/drawing/2014/main" id="{7C1A56A6-1B14-46B2-B5CA-19D0C0A3CCD2}"/>
                </a:ext>
              </a:extLst>
            </p:cNvPr>
            <p:cNvCxnSpPr>
              <a:stCxn id="45" idx="0"/>
              <a:endCxn id="45" idx="2"/>
            </p:cNvCxnSpPr>
            <p:nvPr/>
          </p:nvCxnSpPr>
          <p:spPr>
            <a:xfrm>
              <a:off x="10862636" y="5018677"/>
              <a:ext cx="0" cy="1642411"/>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接连接符 101">
              <a:extLst>
                <a:ext uri="{FF2B5EF4-FFF2-40B4-BE49-F238E27FC236}">
                  <a16:creationId xmlns:a16="http://schemas.microsoft.com/office/drawing/2014/main" id="{329B31EE-5903-42F2-9AC1-8C62C419DA29}"/>
                </a:ext>
              </a:extLst>
            </p:cNvPr>
            <p:cNvCxnSpPr>
              <a:endCxn id="45" idx="3"/>
            </p:cNvCxnSpPr>
            <p:nvPr/>
          </p:nvCxnSpPr>
          <p:spPr>
            <a:xfrm>
              <a:off x="10117147" y="5839882"/>
              <a:ext cx="1490978" cy="1"/>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6" name="直接箭头连接符 105">
            <a:extLst>
              <a:ext uri="{FF2B5EF4-FFF2-40B4-BE49-F238E27FC236}">
                <a16:creationId xmlns:a16="http://schemas.microsoft.com/office/drawing/2014/main" id="{22C969BB-EB7D-4F60-9295-B2070001E3A2}"/>
              </a:ext>
            </a:extLst>
          </p:cNvPr>
          <p:cNvCxnSpPr/>
          <p:nvPr/>
        </p:nvCxnSpPr>
        <p:spPr>
          <a:xfrm>
            <a:off x="8270966" y="4641547"/>
            <a:ext cx="868706" cy="0"/>
          </a:xfrm>
          <a:prstGeom prst="straightConnector1">
            <a:avLst/>
          </a:prstGeom>
          <a:ln w="44450">
            <a:solidFill>
              <a:srgbClr val="D69F32">
                <a:alpha val="87843"/>
              </a:srgbClr>
            </a:solidFill>
            <a:headEnd type="arrow" w="sm" len="lg"/>
            <a:tailEnd type="arrow" w="sm" len="lg"/>
          </a:ln>
        </p:spPr>
        <p:style>
          <a:lnRef idx="1">
            <a:schemeClr val="accent1"/>
          </a:lnRef>
          <a:fillRef idx="0">
            <a:schemeClr val="accent1"/>
          </a:fillRef>
          <a:effectRef idx="0">
            <a:schemeClr val="accent1"/>
          </a:effectRef>
          <a:fontRef idx="minor">
            <a:schemeClr val="tx1"/>
          </a:fontRef>
        </p:style>
      </p:cxnSp>
      <p:sp>
        <p:nvSpPr>
          <p:cNvPr id="108" name="矩形 107">
            <a:extLst>
              <a:ext uri="{FF2B5EF4-FFF2-40B4-BE49-F238E27FC236}">
                <a16:creationId xmlns:a16="http://schemas.microsoft.com/office/drawing/2014/main" id="{AE0886A5-37C5-412A-804A-E2C00A9F653A}"/>
              </a:ext>
            </a:extLst>
          </p:cNvPr>
          <p:cNvSpPr/>
          <p:nvPr/>
        </p:nvSpPr>
        <p:spPr>
          <a:xfrm>
            <a:off x="7472726" y="4472162"/>
            <a:ext cx="877163" cy="369332"/>
          </a:xfrm>
          <a:prstGeom prst="rect">
            <a:avLst/>
          </a:prstGeom>
        </p:spPr>
        <p:txBody>
          <a:bodyPr wrap="none">
            <a:spAutoFit/>
          </a:bodyPr>
          <a:lstStyle/>
          <a:p>
            <a:r>
              <a:rPr lang="zh-CN" altLang="en-US" dirty="0"/>
              <a:t>扩束镜</a:t>
            </a:r>
          </a:p>
        </p:txBody>
      </p:sp>
      <p:grpSp>
        <p:nvGrpSpPr>
          <p:cNvPr id="124" name="组合 123">
            <a:extLst>
              <a:ext uri="{FF2B5EF4-FFF2-40B4-BE49-F238E27FC236}">
                <a16:creationId xmlns:a16="http://schemas.microsoft.com/office/drawing/2014/main" id="{1261DE82-C52B-492F-9EF4-B2BA1B26D238}"/>
              </a:ext>
            </a:extLst>
          </p:cNvPr>
          <p:cNvGrpSpPr/>
          <p:nvPr/>
        </p:nvGrpSpPr>
        <p:grpSpPr>
          <a:xfrm>
            <a:off x="7724428" y="3222608"/>
            <a:ext cx="1431984" cy="1327042"/>
            <a:chOff x="5102816" y="5043278"/>
            <a:chExt cx="1431984" cy="1327042"/>
          </a:xfrm>
        </p:grpSpPr>
        <p:cxnSp>
          <p:nvCxnSpPr>
            <p:cNvPr id="110" name="直接连接符 109">
              <a:extLst>
                <a:ext uri="{FF2B5EF4-FFF2-40B4-BE49-F238E27FC236}">
                  <a16:creationId xmlns:a16="http://schemas.microsoft.com/office/drawing/2014/main" id="{88DDBEC4-AC8D-44CE-9252-C320E221E0F2}"/>
                </a:ext>
              </a:extLst>
            </p:cNvPr>
            <p:cNvCxnSpPr>
              <a:cxnSpLocks/>
            </p:cNvCxnSpPr>
            <p:nvPr/>
          </p:nvCxnSpPr>
          <p:spPr>
            <a:xfrm flipV="1">
              <a:off x="5102816" y="5043278"/>
              <a:ext cx="1411664" cy="1157602"/>
            </a:xfrm>
            <a:prstGeom prst="line">
              <a:avLst/>
            </a:prstGeom>
            <a:ln w="412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EA5B2869-873C-4F7E-A145-DFBFE551AB54}"/>
                </a:ext>
              </a:extLst>
            </p:cNvPr>
            <p:cNvCxnSpPr>
              <a:cxnSpLocks/>
            </p:cNvCxnSpPr>
            <p:nvPr/>
          </p:nvCxnSpPr>
          <p:spPr>
            <a:xfrm flipH="1">
              <a:off x="5657144" y="5071603"/>
              <a:ext cx="877656" cy="72267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sp>
          <p:nvSpPr>
            <p:cNvPr id="123" name="矩形 122">
              <a:extLst>
                <a:ext uri="{FF2B5EF4-FFF2-40B4-BE49-F238E27FC236}">
                  <a16:creationId xmlns:a16="http://schemas.microsoft.com/office/drawing/2014/main" id="{FE8B9826-047D-4B2B-B836-D69F903355FE}"/>
                </a:ext>
              </a:extLst>
            </p:cNvPr>
            <p:cNvSpPr/>
            <p:nvPr/>
          </p:nvSpPr>
          <p:spPr>
            <a:xfrm>
              <a:off x="5102816" y="5696176"/>
              <a:ext cx="534008" cy="674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5" name="直接箭头连接符 4">
            <a:extLst>
              <a:ext uri="{FF2B5EF4-FFF2-40B4-BE49-F238E27FC236}">
                <a16:creationId xmlns:a16="http://schemas.microsoft.com/office/drawing/2014/main" id="{3C3DAF11-662C-4CF6-8948-0ED40F410DD7}"/>
              </a:ext>
            </a:extLst>
          </p:cNvPr>
          <p:cNvCxnSpPr>
            <a:cxnSpLocks/>
          </p:cNvCxnSpPr>
          <p:nvPr/>
        </p:nvCxnSpPr>
        <p:spPr>
          <a:xfrm flipH="1">
            <a:off x="8349889" y="4641547"/>
            <a:ext cx="316591" cy="831791"/>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0" name="直接箭头连接符 69">
            <a:extLst>
              <a:ext uri="{FF2B5EF4-FFF2-40B4-BE49-F238E27FC236}">
                <a16:creationId xmlns:a16="http://schemas.microsoft.com/office/drawing/2014/main" id="{ED08039E-EAEB-41B5-98C8-4A008FFAD438}"/>
              </a:ext>
            </a:extLst>
          </p:cNvPr>
          <p:cNvCxnSpPr>
            <a:cxnSpLocks/>
          </p:cNvCxnSpPr>
          <p:nvPr/>
        </p:nvCxnSpPr>
        <p:spPr>
          <a:xfrm>
            <a:off x="8719595" y="4681371"/>
            <a:ext cx="409318" cy="791967"/>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接箭头连接符 70">
            <a:extLst>
              <a:ext uri="{FF2B5EF4-FFF2-40B4-BE49-F238E27FC236}">
                <a16:creationId xmlns:a16="http://schemas.microsoft.com/office/drawing/2014/main" id="{C78C35CF-DFF4-40BC-A1DD-DF98FFDF673E}"/>
              </a:ext>
            </a:extLst>
          </p:cNvPr>
          <p:cNvCxnSpPr>
            <a:cxnSpLocks/>
          </p:cNvCxnSpPr>
          <p:nvPr/>
        </p:nvCxnSpPr>
        <p:spPr>
          <a:xfrm flipH="1">
            <a:off x="8664397" y="3634740"/>
            <a:ext cx="13050" cy="958462"/>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直接箭头连接符 71">
            <a:extLst>
              <a:ext uri="{FF2B5EF4-FFF2-40B4-BE49-F238E27FC236}">
                <a16:creationId xmlns:a16="http://schemas.microsoft.com/office/drawing/2014/main" id="{2256528A-0957-414E-B4A5-C9E0ADE7E425}"/>
              </a:ext>
            </a:extLst>
          </p:cNvPr>
          <p:cNvCxnSpPr>
            <a:cxnSpLocks/>
          </p:cNvCxnSpPr>
          <p:nvPr/>
        </p:nvCxnSpPr>
        <p:spPr>
          <a:xfrm>
            <a:off x="8685871" y="4734440"/>
            <a:ext cx="31713" cy="738898"/>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864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2000"/>
                                        <p:tgtEl>
                                          <p:spTgt spid="30"/>
                                        </p:tgtEl>
                                      </p:cBhvr>
                                    </p:animEffect>
                                  </p:childTnLst>
                                </p:cTn>
                              </p:par>
                            </p:childTnLst>
                          </p:cTn>
                        </p:par>
                        <p:par>
                          <p:cTn id="8" fill="hold">
                            <p:stCondLst>
                              <p:cond delay="20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2000"/>
                                        <p:tgtEl>
                                          <p:spTgt spid="31"/>
                                        </p:tgtEl>
                                      </p:cBhvr>
                                    </p:animEffect>
                                  </p:childTnLst>
                                </p:cTn>
                              </p:par>
                              <p:par>
                                <p:cTn id="12" presetID="22" presetClass="entr" presetSubtype="4" fill="hold" nodeType="with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wipe(down)">
                                      <p:cBhvr>
                                        <p:cTn id="14" dur="2000"/>
                                        <p:tgtEl>
                                          <p:spTgt spid="32"/>
                                        </p:tgtEl>
                                      </p:cBhvr>
                                    </p:animEffect>
                                  </p:childTnLst>
                                </p:cTn>
                              </p:par>
                            </p:childTnLst>
                          </p:cTn>
                        </p:par>
                        <p:par>
                          <p:cTn id="15" fill="hold">
                            <p:stCondLst>
                              <p:cond delay="4000"/>
                            </p:stCondLst>
                            <p:childTnLst>
                              <p:par>
                                <p:cTn id="16" presetID="22" presetClass="entr" presetSubtype="2" fill="hold" nodeType="afterEffect">
                                  <p:stCondLst>
                                    <p:cond delay="0"/>
                                  </p:stCondLst>
                                  <p:childTnLst>
                                    <p:set>
                                      <p:cBhvr>
                                        <p:cTn id="17" dur="1" fill="hold">
                                          <p:stCondLst>
                                            <p:cond delay="0"/>
                                          </p:stCondLst>
                                        </p:cTn>
                                        <p:tgtEl>
                                          <p:spTgt spid="58"/>
                                        </p:tgtEl>
                                        <p:attrNameLst>
                                          <p:attrName>style.visibility</p:attrName>
                                        </p:attrNameLst>
                                      </p:cBhvr>
                                      <p:to>
                                        <p:strVal val="visible"/>
                                      </p:to>
                                    </p:set>
                                    <p:animEffect transition="in" filter="wipe(right)">
                                      <p:cBhvr>
                                        <p:cTn id="18" dur="2000"/>
                                        <p:tgtEl>
                                          <p:spTgt spid="58"/>
                                        </p:tgtEl>
                                      </p:cBhvr>
                                    </p:animEffect>
                                  </p:childTnLst>
                                </p:cTn>
                              </p:par>
                              <p:par>
                                <p:cTn id="19" presetID="22" presetClass="entr" presetSubtype="1" fill="hold" nodeType="with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wipe(up)">
                                      <p:cBhvr>
                                        <p:cTn id="21" dur="2000"/>
                                        <p:tgtEl>
                                          <p:spTgt spid="53"/>
                                        </p:tgtEl>
                                      </p:cBhvr>
                                    </p:animEffect>
                                  </p:childTnLst>
                                </p:cTn>
                              </p:par>
                            </p:childTnLst>
                          </p:cTn>
                        </p:par>
                        <p:par>
                          <p:cTn id="22" fill="hold">
                            <p:stCondLst>
                              <p:cond delay="6000"/>
                            </p:stCondLst>
                            <p:childTnLst>
                              <p:par>
                                <p:cTn id="23" presetID="22" presetClass="entr" presetSubtype="1" fill="hold" nodeType="afterEffect">
                                  <p:stCondLst>
                                    <p:cond delay="0"/>
                                  </p:stCondLst>
                                  <p:childTnLst>
                                    <p:set>
                                      <p:cBhvr>
                                        <p:cTn id="24" dur="1" fill="hold">
                                          <p:stCondLst>
                                            <p:cond delay="0"/>
                                          </p:stCondLst>
                                        </p:cTn>
                                        <p:tgtEl>
                                          <p:spTgt spid="71"/>
                                        </p:tgtEl>
                                        <p:attrNameLst>
                                          <p:attrName>style.visibility</p:attrName>
                                        </p:attrNameLst>
                                      </p:cBhvr>
                                      <p:to>
                                        <p:strVal val="visible"/>
                                      </p:to>
                                    </p:set>
                                    <p:animEffect transition="in" filter="wipe(up)">
                                      <p:cBhvr>
                                        <p:cTn id="25" dur="500"/>
                                        <p:tgtEl>
                                          <p:spTgt spid="71"/>
                                        </p:tgtEl>
                                      </p:cBhvr>
                                    </p:animEffect>
                                  </p:childTnLst>
                                </p:cTn>
                              </p:par>
                            </p:childTnLst>
                          </p:cTn>
                        </p:par>
                        <p:par>
                          <p:cTn id="26" fill="hold">
                            <p:stCondLst>
                              <p:cond delay="6500"/>
                            </p:stCondLst>
                            <p:childTnLst>
                              <p:par>
                                <p:cTn id="27" presetID="22" presetClass="entr" presetSubtype="1" fill="hold" nodeType="afterEffect">
                                  <p:stCondLst>
                                    <p:cond delay="0"/>
                                  </p:stCondLst>
                                  <p:childTnLst>
                                    <p:set>
                                      <p:cBhvr>
                                        <p:cTn id="28" dur="1" fill="hold">
                                          <p:stCondLst>
                                            <p:cond delay="0"/>
                                          </p:stCondLst>
                                        </p:cTn>
                                        <p:tgtEl>
                                          <p:spTgt spid="70"/>
                                        </p:tgtEl>
                                        <p:attrNameLst>
                                          <p:attrName>style.visibility</p:attrName>
                                        </p:attrNameLst>
                                      </p:cBhvr>
                                      <p:to>
                                        <p:strVal val="visible"/>
                                      </p:to>
                                    </p:set>
                                    <p:animEffect transition="in" filter="wipe(up)">
                                      <p:cBhvr>
                                        <p:cTn id="29" dur="750"/>
                                        <p:tgtEl>
                                          <p:spTgt spid="70"/>
                                        </p:tgtEl>
                                      </p:cBhvr>
                                    </p:animEffect>
                                  </p:childTnLst>
                                </p:cTn>
                              </p:par>
                              <p:par>
                                <p:cTn id="30" presetID="22" presetClass="entr" presetSubtype="1" fill="hold" nodeType="with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wipe(up)">
                                      <p:cBhvr>
                                        <p:cTn id="32" dur="750"/>
                                        <p:tgtEl>
                                          <p:spTgt spid="72"/>
                                        </p:tgtEl>
                                      </p:cBhvr>
                                    </p:animEffect>
                                  </p:childTnLst>
                                </p:cTn>
                              </p:par>
                              <p:par>
                                <p:cTn id="33" presetID="22" presetClass="entr" presetSubtype="1" fill="hold"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up)">
                                      <p:cBhvr>
                                        <p:cTn id="35" dur="75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500"/>
                                        <p:tgtEl>
                                          <p:spTgt spid="6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5"/>
                                        </p:tgtEl>
                                        <p:attrNameLst>
                                          <p:attrName>style.visibility</p:attrName>
                                        </p:attrNameLst>
                                      </p:cBhvr>
                                      <p:to>
                                        <p:strVal val="visible"/>
                                      </p:to>
                                    </p:set>
                                    <p:animEffect transition="in" filter="fade">
                                      <p:cBhvr>
                                        <p:cTn id="45" dur="500"/>
                                        <p:tgtEl>
                                          <p:spTgt spid="65"/>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a:extLst>
              <a:ext uri="{FF2B5EF4-FFF2-40B4-BE49-F238E27FC236}">
                <a16:creationId xmlns:a16="http://schemas.microsoft.com/office/drawing/2014/main" id="{48C5842F-B39B-452C-8937-1D78816FDFED}"/>
              </a:ext>
            </a:extLst>
          </p:cNvPr>
          <p:cNvSpPr>
            <a:spLocks noGrp="1"/>
          </p:cNvSpPr>
          <p:nvPr>
            <p:ph sz="half" idx="2"/>
          </p:nvPr>
        </p:nvSpPr>
        <p:spPr>
          <a:xfrm>
            <a:off x="6789276" y="696862"/>
            <a:ext cx="5181600" cy="826147"/>
          </a:xfrm>
        </p:spPr>
        <p:txBody>
          <a:bodyPr>
            <a:normAutofit lnSpcReduction="10000"/>
          </a:bodyPr>
          <a:lstStyle/>
          <a:p>
            <a:r>
              <a:rPr lang="zh-CN" altLang="en-US" dirty="0"/>
              <a:t>干涉条纹的级数</a:t>
            </a:r>
            <a:r>
              <a:rPr lang="en-US" altLang="zh-CN" dirty="0"/>
              <a:t>k</a:t>
            </a:r>
            <a:r>
              <a:rPr lang="zh-CN" altLang="en-US" dirty="0"/>
              <a:t>取决于参考光与测量光的光程差</a:t>
            </a:r>
            <a:r>
              <a:rPr lang="el-GR" altLang="zh-CN" dirty="0">
                <a:latin typeface="Times New Roman" panose="02020603050405020304" pitchFamily="18" charset="0"/>
                <a:cs typeface="Times New Roman" panose="02020603050405020304" pitchFamily="18" charset="0"/>
              </a:rPr>
              <a:t>Δ</a:t>
            </a:r>
            <a:r>
              <a:rPr lang="en-US" altLang="zh-CN" dirty="0">
                <a:latin typeface="Times New Roman" panose="02020603050405020304" pitchFamily="18" charset="0"/>
                <a:cs typeface="Times New Roman" panose="02020603050405020304" pitchFamily="18" charset="0"/>
              </a:rPr>
              <a:t>=d2-d1</a:t>
            </a:r>
            <a:endParaRPr lang="zh-CN" altLang="en-US" dirty="0"/>
          </a:p>
        </p:txBody>
      </p:sp>
      <p:grpSp>
        <p:nvGrpSpPr>
          <p:cNvPr id="54" name="组合 53">
            <a:extLst>
              <a:ext uri="{FF2B5EF4-FFF2-40B4-BE49-F238E27FC236}">
                <a16:creationId xmlns:a16="http://schemas.microsoft.com/office/drawing/2014/main" id="{6453F048-3B76-4C9D-8B97-0E81752E5822}"/>
              </a:ext>
            </a:extLst>
          </p:cNvPr>
          <p:cNvGrpSpPr/>
          <p:nvPr/>
        </p:nvGrpSpPr>
        <p:grpSpPr>
          <a:xfrm>
            <a:off x="752814" y="1452068"/>
            <a:ext cx="5810533" cy="4748167"/>
            <a:chOff x="121057" y="442477"/>
            <a:chExt cx="5810533" cy="4748167"/>
          </a:xfrm>
        </p:grpSpPr>
        <p:sp>
          <p:nvSpPr>
            <p:cNvPr id="5" name="圆柱形 6">
              <a:extLst>
                <a:ext uri="{FF2B5EF4-FFF2-40B4-BE49-F238E27FC236}">
                  <a16:creationId xmlns:a16="http://schemas.microsoft.com/office/drawing/2014/main" id="{378EB278-311A-4FDC-B94C-8A7DD2BDF38C}"/>
                </a:ext>
              </a:extLst>
            </p:cNvPr>
            <p:cNvSpPr/>
            <p:nvPr/>
          </p:nvSpPr>
          <p:spPr>
            <a:xfrm rot="5400000">
              <a:off x="467360" y="2961640"/>
              <a:ext cx="335280" cy="411480"/>
            </a:xfrm>
            <a:prstGeom prst="ca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 name="组合 5">
              <a:extLst>
                <a:ext uri="{FF2B5EF4-FFF2-40B4-BE49-F238E27FC236}">
                  <a16:creationId xmlns:a16="http://schemas.microsoft.com/office/drawing/2014/main" id="{040C605C-667B-48F5-89BD-54E9E12060CD}"/>
                </a:ext>
              </a:extLst>
            </p:cNvPr>
            <p:cNvGrpSpPr/>
            <p:nvPr/>
          </p:nvGrpSpPr>
          <p:grpSpPr>
            <a:xfrm>
              <a:off x="782320" y="2575560"/>
              <a:ext cx="2052320" cy="574040"/>
              <a:chOff x="6614160" y="3042920"/>
              <a:chExt cx="2052320" cy="574040"/>
            </a:xfrm>
          </p:grpSpPr>
          <p:cxnSp>
            <p:nvCxnSpPr>
              <p:cNvPr id="7" name="直接连接符 6">
                <a:extLst>
                  <a:ext uri="{FF2B5EF4-FFF2-40B4-BE49-F238E27FC236}">
                    <a16:creationId xmlns:a16="http://schemas.microsoft.com/office/drawing/2014/main" id="{1C7F93AB-922C-45D8-ABEB-AE56F44535D7}"/>
                  </a:ext>
                </a:extLst>
              </p:cNvPr>
              <p:cNvCxnSpPr/>
              <p:nvPr/>
            </p:nvCxnSpPr>
            <p:spPr>
              <a:xfrm>
                <a:off x="6614160" y="3616960"/>
                <a:ext cx="2052320"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接箭头连接符 7">
                <a:extLst>
                  <a:ext uri="{FF2B5EF4-FFF2-40B4-BE49-F238E27FC236}">
                    <a16:creationId xmlns:a16="http://schemas.microsoft.com/office/drawing/2014/main" id="{7B621641-8AC5-4314-A071-D83CBDB0131A}"/>
                  </a:ext>
                </a:extLst>
              </p:cNvPr>
              <p:cNvCxnSpPr/>
              <p:nvPr/>
            </p:nvCxnSpPr>
            <p:spPr>
              <a:xfrm>
                <a:off x="7183120" y="3616960"/>
                <a:ext cx="599440"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A9B8769B-C64D-4EDB-888E-FE4F56E0B4DD}"/>
                  </a:ext>
                </a:extLst>
              </p:cNvPr>
              <p:cNvSpPr txBox="1"/>
              <p:nvPr/>
            </p:nvSpPr>
            <p:spPr>
              <a:xfrm>
                <a:off x="7482840" y="3042920"/>
                <a:ext cx="304892" cy="523220"/>
              </a:xfrm>
              <a:prstGeom prst="rect">
                <a:avLst/>
              </a:prstGeom>
              <a:noFill/>
            </p:spPr>
            <p:txBody>
              <a:bodyPr wrap="none" rtlCol="0">
                <a:spAutoFit/>
              </a:bodyPr>
              <a:lstStyle/>
              <a:p>
                <a:r>
                  <a:rPr lang="en-US" altLang="zh-CN" sz="2800" dirty="0">
                    <a:solidFill>
                      <a:srgbClr val="FF0000"/>
                    </a:solidFill>
                    <a:latin typeface="Times New Roman" panose="02020603050405020304" pitchFamily="18" charset="0"/>
                    <a:ea typeface="+mj-ea"/>
                    <a:cs typeface="Times New Roman" panose="02020603050405020304" pitchFamily="18" charset="0"/>
                  </a:rPr>
                  <a:t>I</a:t>
                </a:r>
                <a:endParaRPr lang="zh-CN" altLang="en-US" sz="2800" dirty="0">
                  <a:solidFill>
                    <a:srgbClr val="FF0000"/>
                  </a:solidFill>
                  <a:latin typeface="Times New Roman" panose="02020603050405020304" pitchFamily="18" charset="0"/>
                  <a:ea typeface="+mj-ea"/>
                  <a:cs typeface="Times New Roman" panose="02020603050405020304" pitchFamily="18" charset="0"/>
                </a:endParaRPr>
              </a:p>
            </p:txBody>
          </p:sp>
        </p:grpSp>
        <p:grpSp>
          <p:nvGrpSpPr>
            <p:cNvPr id="10" name="组合 9">
              <a:extLst>
                <a:ext uri="{FF2B5EF4-FFF2-40B4-BE49-F238E27FC236}">
                  <a16:creationId xmlns:a16="http://schemas.microsoft.com/office/drawing/2014/main" id="{F6806EB7-9FE1-4D4C-9864-D9D957ACCC1E}"/>
                </a:ext>
              </a:extLst>
            </p:cNvPr>
            <p:cNvGrpSpPr/>
            <p:nvPr/>
          </p:nvGrpSpPr>
          <p:grpSpPr>
            <a:xfrm>
              <a:off x="2854960" y="1054100"/>
              <a:ext cx="654935" cy="2113280"/>
              <a:chOff x="8686800" y="1521460"/>
              <a:chExt cx="654935" cy="2113280"/>
            </a:xfrm>
          </p:grpSpPr>
          <p:cxnSp>
            <p:nvCxnSpPr>
              <p:cNvPr id="11" name="直接箭头连接符 10">
                <a:extLst>
                  <a:ext uri="{FF2B5EF4-FFF2-40B4-BE49-F238E27FC236}">
                    <a16:creationId xmlns:a16="http://schemas.microsoft.com/office/drawing/2014/main" id="{AF206612-C53F-4487-85BE-87FD59267328}"/>
                  </a:ext>
                </a:extLst>
              </p:cNvPr>
              <p:cNvCxnSpPr>
                <a:cxnSpLocks/>
              </p:cNvCxnSpPr>
              <p:nvPr/>
            </p:nvCxnSpPr>
            <p:spPr>
              <a:xfrm flipV="1">
                <a:off x="8686800" y="1940560"/>
                <a:ext cx="0" cy="77216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3CDA0180-C7E3-4EB3-AAED-3AE6E91B6DAA}"/>
                  </a:ext>
                </a:extLst>
              </p:cNvPr>
              <p:cNvCxnSpPr/>
              <p:nvPr/>
            </p:nvCxnSpPr>
            <p:spPr>
              <a:xfrm>
                <a:off x="8686800" y="1521460"/>
                <a:ext cx="0" cy="21132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FBC68329-07AB-45D8-8D24-1129484ED3D3}"/>
                  </a:ext>
                </a:extLst>
              </p:cNvPr>
              <p:cNvSpPr txBox="1"/>
              <p:nvPr/>
            </p:nvSpPr>
            <p:spPr>
              <a:xfrm>
                <a:off x="8757921" y="1794064"/>
                <a:ext cx="583814" cy="523220"/>
              </a:xfrm>
              <a:prstGeom prst="rect">
                <a:avLst/>
              </a:prstGeom>
              <a:noFill/>
            </p:spPr>
            <p:txBody>
              <a:bodyPr wrap="none" rtlCol="0">
                <a:spAutoFit/>
              </a:bodyPr>
              <a:lstStyle/>
              <a:p>
                <a:r>
                  <a:rPr lang="en-US" altLang="zh-CN" sz="2800" dirty="0">
                    <a:solidFill>
                      <a:srgbClr val="FF0000"/>
                    </a:solidFill>
                    <a:latin typeface="Times New Roman" panose="02020603050405020304" pitchFamily="18" charset="0"/>
                    <a:ea typeface="+mj-ea"/>
                    <a:cs typeface="Times New Roman" panose="02020603050405020304" pitchFamily="18" charset="0"/>
                  </a:rPr>
                  <a:t>I/2</a:t>
                </a:r>
                <a:endParaRPr lang="zh-CN" altLang="en-US" sz="2800" dirty="0">
                  <a:solidFill>
                    <a:srgbClr val="FF0000"/>
                  </a:solidFill>
                  <a:latin typeface="Times New Roman" panose="02020603050405020304" pitchFamily="18" charset="0"/>
                  <a:ea typeface="+mj-ea"/>
                  <a:cs typeface="Times New Roman" panose="02020603050405020304" pitchFamily="18" charset="0"/>
                </a:endParaRPr>
              </a:p>
            </p:txBody>
          </p:sp>
        </p:grpSp>
        <p:grpSp>
          <p:nvGrpSpPr>
            <p:cNvPr id="14" name="组合 13">
              <a:extLst>
                <a:ext uri="{FF2B5EF4-FFF2-40B4-BE49-F238E27FC236}">
                  <a16:creationId xmlns:a16="http://schemas.microsoft.com/office/drawing/2014/main" id="{7F7EA719-ECCB-4016-8805-2A03264B72A2}"/>
                </a:ext>
              </a:extLst>
            </p:cNvPr>
            <p:cNvGrpSpPr/>
            <p:nvPr/>
          </p:nvGrpSpPr>
          <p:grpSpPr>
            <a:xfrm>
              <a:off x="2854960" y="2599720"/>
              <a:ext cx="2489200" cy="557500"/>
              <a:chOff x="8686800" y="3067080"/>
              <a:chExt cx="2489200" cy="557500"/>
            </a:xfrm>
          </p:grpSpPr>
          <p:cxnSp>
            <p:nvCxnSpPr>
              <p:cNvPr id="15" name="直接连接符 14">
                <a:extLst>
                  <a:ext uri="{FF2B5EF4-FFF2-40B4-BE49-F238E27FC236}">
                    <a16:creationId xmlns:a16="http://schemas.microsoft.com/office/drawing/2014/main" id="{2516F0BF-3D05-4B19-B702-3043AC4B9726}"/>
                  </a:ext>
                </a:extLst>
              </p:cNvPr>
              <p:cNvCxnSpPr>
                <a:cxnSpLocks/>
              </p:cNvCxnSpPr>
              <p:nvPr/>
            </p:nvCxnSpPr>
            <p:spPr>
              <a:xfrm flipV="1">
                <a:off x="8686800" y="3616960"/>
                <a:ext cx="2489200" cy="762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接箭头连接符 15">
                <a:extLst>
                  <a:ext uri="{FF2B5EF4-FFF2-40B4-BE49-F238E27FC236}">
                    <a16:creationId xmlns:a16="http://schemas.microsoft.com/office/drawing/2014/main" id="{99CBDC6A-7FDA-42E7-BD2F-E93A820261E4}"/>
                  </a:ext>
                </a:extLst>
              </p:cNvPr>
              <p:cNvCxnSpPr>
                <a:cxnSpLocks/>
              </p:cNvCxnSpPr>
              <p:nvPr/>
            </p:nvCxnSpPr>
            <p:spPr>
              <a:xfrm>
                <a:off x="9210040" y="3624580"/>
                <a:ext cx="7366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F8D83525-24E9-438E-AD57-C46546941F2F}"/>
                  </a:ext>
                </a:extLst>
              </p:cNvPr>
              <p:cNvSpPr txBox="1"/>
              <p:nvPr/>
            </p:nvSpPr>
            <p:spPr>
              <a:xfrm>
                <a:off x="9629332" y="3067080"/>
                <a:ext cx="583814" cy="523220"/>
              </a:xfrm>
              <a:prstGeom prst="rect">
                <a:avLst/>
              </a:prstGeom>
              <a:noFill/>
            </p:spPr>
            <p:txBody>
              <a:bodyPr wrap="none" rtlCol="0">
                <a:spAutoFit/>
              </a:bodyPr>
              <a:lstStyle/>
              <a:p>
                <a:r>
                  <a:rPr lang="en-US" altLang="zh-CN" sz="2800" dirty="0">
                    <a:solidFill>
                      <a:srgbClr val="FF0000"/>
                    </a:solidFill>
                    <a:latin typeface="Times New Roman" panose="02020603050405020304" pitchFamily="18" charset="0"/>
                    <a:ea typeface="+mj-ea"/>
                    <a:cs typeface="Times New Roman" panose="02020603050405020304" pitchFamily="18" charset="0"/>
                  </a:rPr>
                  <a:t>I/2</a:t>
                </a:r>
                <a:endParaRPr lang="zh-CN" altLang="en-US" sz="2800" dirty="0">
                  <a:solidFill>
                    <a:srgbClr val="FF0000"/>
                  </a:solidFill>
                  <a:latin typeface="Times New Roman" panose="02020603050405020304" pitchFamily="18" charset="0"/>
                  <a:ea typeface="+mj-ea"/>
                  <a:cs typeface="Times New Roman" panose="02020603050405020304" pitchFamily="18" charset="0"/>
                </a:endParaRPr>
              </a:p>
            </p:txBody>
          </p:sp>
        </p:grpSp>
        <p:sp>
          <p:nvSpPr>
            <p:cNvPr id="18" name="文本框 17">
              <a:extLst>
                <a:ext uri="{FF2B5EF4-FFF2-40B4-BE49-F238E27FC236}">
                  <a16:creationId xmlns:a16="http://schemas.microsoft.com/office/drawing/2014/main" id="{51DC9E37-5AAB-4351-ACB5-A775C09BEE93}"/>
                </a:ext>
              </a:extLst>
            </p:cNvPr>
            <p:cNvSpPr txBox="1"/>
            <p:nvPr/>
          </p:nvSpPr>
          <p:spPr>
            <a:xfrm>
              <a:off x="2980350" y="2291853"/>
              <a:ext cx="877163" cy="369332"/>
            </a:xfrm>
            <a:prstGeom prst="rect">
              <a:avLst/>
            </a:prstGeom>
            <a:noFill/>
          </p:spPr>
          <p:txBody>
            <a:bodyPr wrap="none" rtlCol="0">
              <a:spAutoFit/>
            </a:bodyPr>
            <a:lstStyle/>
            <a:p>
              <a:r>
                <a:rPr lang="zh-CN" altLang="en-US" dirty="0">
                  <a:solidFill>
                    <a:srgbClr val="002060"/>
                  </a:solidFill>
                  <a:latin typeface="Times New Roman" panose="02020603050405020304" pitchFamily="18" charset="0"/>
                  <a:ea typeface="+mj-ea"/>
                  <a:cs typeface="Times New Roman" panose="02020603050405020304" pitchFamily="18" charset="0"/>
                </a:rPr>
                <a:t>分划板</a:t>
              </a:r>
            </a:p>
          </p:txBody>
        </p:sp>
        <p:sp>
          <p:nvSpPr>
            <p:cNvPr id="19" name="文本框 18">
              <a:extLst>
                <a:ext uri="{FF2B5EF4-FFF2-40B4-BE49-F238E27FC236}">
                  <a16:creationId xmlns:a16="http://schemas.microsoft.com/office/drawing/2014/main" id="{3F99A003-E33D-4BCD-AC3C-013204B339D5}"/>
                </a:ext>
              </a:extLst>
            </p:cNvPr>
            <p:cNvSpPr txBox="1"/>
            <p:nvPr/>
          </p:nvSpPr>
          <p:spPr>
            <a:xfrm>
              <a:off x="121057" y="2540442"/>
              <a:ext cx="877163" cy="369332"/>
            </a:xfrm>
            <a:prstGeom prst="rect">
              <a:avLst/>
            </a:prstGeom>
            <a:noFill/>
          </p:spPr>
          <p:txBody>
            <a:bodyPr wrap="none" rtlCol="0">
              <a:spAutoFit/>
            </a:bodyPr>
            <a:lstStyle/>
            <a:p>
              <a:r>
                <a:rPr lang="zh-CN" altLang="en-US" dirty="0">
                  <a:solidFill>
                    <a:srgbClr val="002060"/>
                  </a:solidFill>
                  <a:latin typeface="Times New Roman" panose="02020603050405020304" pitchFamily="18" charset="0"/>
                  <a:ea typeface="+mj-ea"/>
                  <a:cs typeface="Times New Roman" panose="02020603050405020304" pitchFamily="18" charset="0"/>
                </a:rPr>
                <a:t>激光器</a:t>
              </a:r>
            </a:p>
          </p:txBody>
        </p:sp>
        <p:grpSp>
          <p:nvGrpSpPr>
            <p:cNvPr id="20" name="组合 19">
              <a:extLst>
                <a:ext uri="{FF2B5EF4-FFF2-40B4-BE49-F238E27FC236}">
                  <a16:creationId xmlns:a16="http://schemas.microsoft.com/office/drawing/2014/main" id="{B1C763D1-3098-4FB6-B8CE-37D10B83A683}"/>
                </a:ext>
              </a:extLst>
            </p:cNvPr>
            <p:cNvGrpSpPr/>
            <p:nvPr/>
          </p:nvGrpSpPr>
          <p:grpSpPr>
            <a:xfrm>
              <a:off x="2396786" y="877478"/>
              <a:ext cx="916348" cy="165560"/>
              <a:chOff x="8149319" y="955493"/>
              <a:chExt cx="916348" cy="243112"/>
            </a:xfrm>
          </p:grpSpPr>
          <p:sp>
            <p:nvSpPr>
              <p:cNvPr id="21" name="矩形 20">
                <a:extLst>
                  <a:ext uri="{FF2B5EF4-FFF2-40B4-BE49-F238E27FC236}">
                    <a16:creationId xmlns:a16="http://schemas.microsoft.com/office/drawing/2014/main" id="{7CD7D233-A542-4196-B787-7A0D426FAC6F}"/>
                  </a:ext>
                </a:extLst>
              </p:cNvPr>
              <p:cNvSpPr/>
              <p:nvPr/>
            </p:nvSpPr>
            <p:spPr>
              <a:xfrm>
                <a:off x="8149319" y="955493"/>
                <a:ext cx="914490" cy="21698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a:extLst>
                  <a:ext uri="{FF2B5EF4-FFF2-40B4-BE49-F238E27FC236}">
                    <a16:creationId xmlns:a16="http://schemas.microsoft.com/office/drawing/2014/main" id="{4EB46398-14F8-494B-A151-6DEBF50EA553}"/>
                  </a:ext>
                </a:extLst>
              </p:cNvPr>
              <p:cNvCxnSpPr>
                <a:cxnSpLocks/>
              </p:cNvCxnSpPr>
              <p:nvPr/>
            </p:nvCxnSpPr>
            <p:spPr>
              <a:xfrm>
                <a:off x="8151176" y="1198605"/>
                <a:ext cx="914491" cy="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23" name="组合 22">
              <a:extLst>
                <a:ext uri="{FF2B5EF4-FFF2-40B4-BE49-F238E27FC236}">
                  <a16:creationId xmlns:a16="http://schemas.microsoft.com/office/drawing/2014/main" id="{45CC4A2F-5737-4E1F-84A7-BBF70DA46450}"/>
                </a:ext>
              </a:extLst>
            </p:cNvPr>
            <p:cNvGrpSpPr/>
            <p:nvPr/>
          </p:nvGrpSpPr>
          <p:grpSpPr>
            <a:xfrm rot="5400000">
              <a:off x="4978151" y="3081298"/>
              <a:ext cx="916348" cy="165560"/>
              <a:chOff x="8149319" y="955493"/>
              <a:chExt cx="916348" cy="243112"/>
            </a:xfrm>
          </p:grpSpPr>
          <p:sp>
            <p:nvSpPr>
              <p:cNvPr id="24" name="矩形 23">
                <a:extLst>
                  <a:ext uri="{FF2B5EF4-FFF2-40B4-BE49-F238E27FC236}">
                    <a16:creationId xmlns:a16="http://schemas.microsoft.com/office/drawing/2014/main" id="{479EA2EB-0CAF-475B-947B-0B12545932D9}"/>
                  </a:ext>
                </a:extLst>
              </p:cNvPr>
              <p:cNvSpPr/>
              <p:nvPr/>
            </p:nvSpPr>
            <p:spPr>
              <a:xfrm>
                <a:off x="8149319" y="955493"/>
                <a:ext cx="914490" cy="21698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a:extLst>
                  <a:ext uri="{FF2B5EF4-FFF2-40B4-BE49-F238E27FC236}">
                    <a16:creationId xmlns:a16="http://schemas.microsoft.com/office/drawing/2014/main" id="{7364F7C7-E7E5-477D-B682-5A0C313056A3}"/>
                  </a:ext>
                </a:extLst>
              </p:cNvPr>
              <p:cNvCxnSpPr>
                <a:cxnSpLocks/>
              </p:cNvCxnSpPr>
              <p:nvPr/>
            </p:nvCxnSpPr>
            <p:spPr>
              <a:xfrm>
                <a:off x="8151176" y="1198605"/>
                <a:ext cx="914491" cy="0"/>
              </a:xfrm>
              <a:prstGeom prst="line">
                <a:avLst/>
              </a:prstGeom>
              <a:ln w="25400"/>
            </p:spPr>
            <p:style>
              <a:lnRef idx="1">
                <a:schemeClr val="accent1"/>
              </a:lnRef>
              <a:fillRef idx="0">
                <a:schemeClr val="accent1"/>
              </a:fillRef>
              <a:effectRef idx="0">
                <a:schemeClr val="accent1"/>
              </a:effectRef>
              <a:fontRef idx="minor">
                <a:schemeClr val="tx1"/>
              </a:fontRef>
            </p:style>
          </p:cxnSp>
        </p:grpSp>
        <p:cxnSp>
          <p:nvCxnSpPr>
            <p:cNvPr id="26" name="直接连接符 25">
              <a:extLst>
                <a:ext uri="{FF2B5EF4-FFF2-40B4-BE49-F238E27FC236}">
                  <a16:creationId xmlns:a16="http://schemas.microsoft.com/office/drawing/2014/main" id="{A7E4130D-CAC2-47D1-9474-B83962671E5B}"/>
                </a:ext>
              </a:extLst>
            </p:cNvPr>
            <p:cNvCxnSpPr>
              <a:cxnSpLocks/>
            </p:cNvCxnSpPr>
            <p:nvPr/>
          </p:nvCxnSpPr>
          <p:spPr>
            <a:xfrm>
              <a:off x="2174718" y="5005978"/>
              <a:ext cx="1349714" cy="0"/>
            </a:xfrm>
            <a:prstGeom prst="line">
              <a:avLst/>
            </a:prstGeom>
            <a:ln w="34925">
              <a:solidFill>
                <a:srgbClr val="7030A0"/>
              </a:solidFill>
            </a:ln>
          </p:spPr>
          <p:style>
            <a:lnRef idx="1">
              <a:schemeClr val="accent1"/>
            </a:lnRef>
            <a:fillRef idx="0">
              <a:schemeClr val="accent1"/>
            </a:fillRef>
            <a:effectRef idx="0">
              <a:schemeClr val="accent1"/>
            </a:effectRef>
            <a:fontRef idx="minor">
              <a:schemeClr val="tx1"/>
            </a:fontRef>
          </p:style>
        </p:cxnSp>
        <p:grpSp>
          <p:nvGrpSpPr>
            <p:cNvPr id="27" name="组合 26">
              <a:extLst>
                <a:ext uri="{FF2B5EF4-FFF2-40B4-BE49-F238E27FC236}">
                  <a16:creationId xmlns:a16="http://schemas.microsoft.com/office/drawing/2014/main" id="{9C7481C7-955A-4849-AE9D-C3A26632680F}"/>
                </a:ext>
              </a:extLst>
            </p:cNvPr>
            <p:cNvGrpSpPr/>
            <p:nvPr/>
          </p:nvGrpSpPr>
          <p:grpSpPr>
            <a:xfrm>
              <a:off x="2814437" y="1051381"/>
              <a:ext cx="309" cy="2105660"/>
              <a:chOff x="10805136" y="938909"/>
              <a:chExt cx="22" cy="2233530"/>
            </a:xfrm>
          </p:grpSpPr>
          <p:cxnSp>
            <p:nvCxnSpPr>
              <p:cNvPr id="28" name="直接连接符 27">
                <a:extLst>
                  <a:ext uri="{FF2B5EF4-FFF2-40B4-BE49-F238E27FC236}">
                    <a16:creationId xmlns:a16="http://schemas.microsoft.com/office/drawing/2014/main" id="{1F657199-40A8-439E-B340-093505B77F9B}"/>
                  </a:ext>
                </a:extLst>
              </p:cNvPr>
              <p:cNvCxnSpPr>
                <a:cxnSpLocks/>
              </p:cNvCxnSpPr>
              <p:nvPr/>
            </p:nvCxnSpPr>
            <p:spPr>
              <a:xfrm flipH="1">
                <a:off x="10805157" y="938909"/>
                <a:ext cx="1" cy="223353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直接箭头连接符 28">
                <a:extLst>
                  <a:ext uri="{FF2B5EF4-FFF2-40B4-BE49-F238E27FC236}">
                    <a16:creationId xmlns:a16="http://schemas.microsoft.com/office/drawing/2014/main" id="{3CF5A33A-E789-4F26-BC9A-A30673C0CCF7}"/>
                  </a:ext>
                </a:extLst>
              </p:cNvPr>
              <p:cNvCxnSpPr/>
              <p:nvPr/>
            </p:nvCxnSpPr>
            <p:spPr>
              <a:xfrm>
                <a:off x="10805136" y="1492606"/>
                <a:ext cx="0" cy="824678"/>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0" name="组合 29">
              <a:extLst>
                <a:ext uri="{FF2B5EF4-FFF2-40B4-BE49-F238E27FC236}">
                  <a16:creationId xmlns:a16="http://schemas.microsoft.com/office/drawing/2014/main" id="{CE76D414-C38B-48E5-92D9-0B1758F803FB}"/>
                </a:ext>
              </a:extLst>
            </p:cNvPr>
            <p:cNvGrpSpPr/>
            <p:nvPr/>
          </p:nvGrpSpPr>
          <p:grpSpPr>
            <a:xfrm>
              <a:off x="2789657" y="3198015"/>
              <a:ext cx="2576938" cy="7208"/>
              <a:chOff x="8722310" y="3943498"/>
              <a:chExt cx="2489187" cy="559"/>
            </a:xfrm>
          </p:grpSpPr>
          <p:cxnSp>
            <p:nvCxnSpPr>
              <p:cNvPr id="31" name="直接连接符 30">
                <a:extLst>
                  <a:ext uri="{FF2B5EF4-FFF2-40B4-BE49-F238E27FC236}">
                    <a16:creationId xmlns:a16="http://schemas.microsoft.com/office/drawing/2014/main" id="{B0C28E8C-2081-4F80-BF22-9DAFE825E3CA}"/>
                  </a:ext>
                </a:extLst>
              </p:cNvPr>
              <p:cNvCxnSpPr>
                <a:cxnSpLocks/>
              </p:cNvCxnSpPr>
              <p:nvPr/>
            </p:nvCxnSpPr>
            <p:spPr>
              <a:xfrm rot="5400000">
                <a:off x="9966899" y="2699458"/>
                <a:ext cx="10" cy="248918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2" name="直接箭头连接符 31">
                <a:extLst>
                  <a:ext uri="{FF2B5EF4-FFF2-40B4-BE49-F238E27FC236}">
                    <a16:creationId xmlns:a16="http://schemas.microsoft.com/office/drawing/2014/main" id="{5B4D48B8-9877-43B5-BDFD-2BC5E46DD779}"/>
                  </a:ext>
                </a:extLst>
              </p:cNvPr>
              <p:cNvCxnSpPr/>
              <p:nvPr/>
            </p:nvCxnSpPr>
            <p:spPr>
              <a:xfrm rot="5400000" flipH="1">
                <a:off x="10097031" y="3483961"/>
                <a:ext cx="0" cy="919073"/>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33" name="矩形 32">
              <a:extLst>
                <a:ext uri="{FF2B5EF4-FFF2-40B4-BE49-F238E27FC236}">
                  <a16:creationId xmlns:a16="http://schemas.microsoft.com/office/drawing/2014/main" id="{13366FFD-0F6C-4697-8E09-B3832D8DC861}"/>
                </a:ext>
              </a:extLst>
            </p:cNvPr>
            <p:cNvSpPr/>
            <p:nvPr/>
          </p:nvSpPr>
          <p:spPr>
            <a:xfrm>
              <a:off x="1640886" y="1838549"/>
              <a:ext cx="1116011" cy="369332"/>
            </a:xfrm>
            <a:prstGeom prst="rect">
              <a:avLst/>
            </a:prstGeom>
          </p:spPr>
          <p:txBody>
            <a:bodyPr wrap="none">
              <a:spAutoFit/>
            </a:bodyPr>
            <a:lstStyle/>
            <a:p>
              <a:r>
                <a:rPr lang="zh-CN" altLang="en-US" dirty="0"/>
                <a:t>参考光</a:t>
              </a:r>
              <a:r>
                <a:rPr lang="en-US" altLang="zh-CN" dirty="0"/>
                <a:t>d1</a:t>
              </a:r>
              <a:endParaRPr lang="zh-CN" altLang="en-US" dirty="0"/>
            </a:p>
          </p:txBody>
        </p:sp>
        <p:sp>
          <p:nvSpPr>
            <p:cNvPr id="34" name="矩形 33">
              <a:extLst>
                <a:ext uri="{FF2B5EF4-FFF2-40B4-BE49-F238E27FC236}">
                  <a16:creationId xmlns:a16="http://schemas.microsoft.com/office/drawing/2014/main" id="{C313330D-C8DC-461B-8276-2C0363DEB67A}"/>
                </a:ext>
              </a:extLst>
            </p:cNvPr>
            <p:cNvSpPr/>
            <p:nvPr/>
          </p:nvSpPr>
          <p:spPr>
            <a:xfrm>
              <a:off x="3565728" y="3383399"/>
              <a:ext cx="1116011" cy="369332"/>
            </a:xfrm>
            <a:prstGeom prst="rect">
              <a:avLst/>
            </a:prstGeom>
          </p:spPr>
          <p:txBody>
            <a:bodyPr wrap="none">
              <a:spAutoFit/>
            </a:bodyPr>
            <a:lstStyle/>
            <a:p>
              <a:r>
                <a:rPr lang="zh-CN" altLang="en-US" dirty="0"/>
                <a:t>测量光</a:t>
              </a:r>
              <a:r>
                <a:rPr lang="en-US" altLang="zh-CN" dirty="0"/>
                <a:t>d2</a:t>
              </a:r>
              <a:endParaRPr lang="zh-CN" altLang="en-US" dirty="0"/>
            </a:p>
          </p:txBody>
        </p:sp>
        <p:sp>
          <p:nvSpPr>
            <p:cNvPr id="35" name="矩形 34">
              <a:extLst>
                <a:ext uri="{FF2B5EF4-FFF2-40B4-BE49-F238E27FC236}">
                  <a16:creationId xmlns:a16="http://schemas.microsoft.com/office/drawing/2014/main" id="{AF27955D-2BB3-4966-A8EB-7EC94FDEC7FC}"/>
                </a:ext>
              </a:extLst>
            </p:cNvPr>
            <p:cNvSpPr/>
            <p:nvPr/>
          </p:nvSpPr>
          <p:spPr>
            <a:xfrm>
              <a:off x="1532880" y="4821312"/>
              <a:ext cx="646331" cy="369332"/>
            </a:xfrm>
            <a:prstGeom prst="rect">
              <a:avLst/>
            </a:prstGeom>
          </p:spPr>
          <p:txBody>
            <a:bodyPr wrap="none">
              <a:spAutoFit/>
            </a:bodyPr>
            <a:lstStyle/>
            <a:p>
              <a:r>
                <a:rPr lang="zh-CN" altLang="en-US" dirty="0"/>
                <a:t>白屏</a:t>
              </a:r>
            </a:p>
          </p:txBody>
        </p:sp>
        <p:sp>
          <p:nvSpPr>
            <p:cNvPr id="36" name="矩形 35">
              <a:extLst>
                <a:ext uri="{FF2B5EF4-FFF2-40B4-BE49-F238E27FC236}">
                  <a16:creationId xmlns:a16="http://schemas.microsoft.com/office/drawing/2014/main" id="{1C923F29-1992-4412-97A6-B420C8769125}"/>
                </a:ext>
              </a:extLst>
            </p:cNvPr>
            <p:cNvSpPr/>
            <p:nvPr/>
          </p:nvSpPr>
          <p:spPr>
            <a:xfrm>
              <a:off x="2350611" y="442477"/>
              <a:ext cx="994183" cy="369332"/>
            </a:xfrm>
            <a:prstGeom prst="rect">
              <a:avLst/>
            </a:prstGeom>
          </p:spPr>
          <p:txBody>
            <a:bodyPr wrap="none">
              <a:spAutoFit/>
            </a:bodyPr>
            <a:lstStyle/>
            <a:p>
              <a:r>
                <a:rPr lang="zh-CN" altLang="en-US" dirty="0"/>
                <a:t>平面镜</a:t>
              </a:r>
              <a:r>
                <a:rPr lang="en-US" altLang="zh-CN" dirty="0"/>
                <a:t>2</a:t>
              </a:r>
              <a:endParaRPr lang="zh-CN" altLang="en-US" dirty="0"/>
            </a:p>
          </p:txBody>
        </p:sp>
        <p:sp>
          <p:nvSpPr>
            <p:cNvPr id="37" name="矩形 36">
              <a:extLst>
                <a:ext uri="{FF2B5EF4-FFF2-40B4-BE49-F238E27FC236}">
                  <a16:creationId xmlns:a16="http://schemas.microsoft.com/office/drawing/2014/main" id="{D4826DF9-C4D2-4457-B690-663ECD0212BC}"/>
                </a:ext>
              </a:extLst>
            </p:cNvPr>
            <p:cNvSpPr/>
            <p:nvPr/>
          </p:nvSpPr>
          <p:spPr>
            <a:xfrm rot="16200000">
              <a:off x="5249832" y="2969620"/>
              <a:ext cx="994183" cy="369332"/>
            </a:xfrm>
            <a:prstGeom prst="rect">
              <a:avLst/>
            </a:prstGeom>
          </p:spPr>
          <p:txBody>
            <a:bodyPr wrap="none">
              <a:spAutoFit/>
            </a:bodyPr>
            <a:lstStyle/>
            <a:p>
              <a:r>
                <a:rPr lang="zh-CN" altLang="en-US" dirty="0"/>
                <a:t>平面镜</a:t>
              </a:r>
              <a:r>
                <a:rPr lang="en-US" altLang="zh-CN" dirty="0"/>
                <a:t>1</a:t>
              </a:r>
              <a:endParaRPr lang="zh-CN" altLang="en-US" dirty="0"/>
            </a:p>
          </p:txBody>
        </p:sp>
        <p:cxnSp>
          <p:nvCxnSpPr>
            <p:cNvPr id="38" name="直接连接符 37">
              <a:extLst>
                <a:ext uri="{FF2B5EF4-FFF2-40B4-BE49-F238E27FC236}">
                  <a16:creationId xmlns:a16="http://schemas.microsoft.com/office/drawing/2014/main" id="{5B9030C0-90AF-4FA2-8AE0-7FB6E799D8B1}"/>
                </a:ext>
              </a:extLst>
            </p:cNvPr>
            <p:cNvCxnSpPr>
              <a:cxnSpLocks/>
            </p:cNvCxnSpPr>
            <p:nvPr/>
          </p:nvCxnSpPr>
          <p:spPr>
            <a:xfrm>
              <a:off x="3154520" y="1043038"/>
              <a:ext cx="220782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9" name="直接连接符 38">
              <a:extLst>
                <a:ext uri="{FF2B5EF4-FFF2-40B4-BE49-F238E27FC236}">
                  <a16:creationId xmlns:a16="http://schemas.microsoft.com/office/drawing/2014/main" id="{F7052B71-365B-49CF-81D8-79F15C042702}"/>
                </a:ext>
              </a:extLst>
            </p:cNvPr>
            <p:cNvCxnSpPr/>
            <p:nvPr/>
          </p:nvCxnSpPr>
          <p:spPr>
            <a:xfrm flipV="1">
              <a:off x="5349968" y="1043038"/>
              <a:ext cx="0" cy="186673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0" name="矩形 39">
              <a:extLst>
                <a:ext uri="{FF2B5EF4-FFF2-40B4-BE49-F238E27FC236}">
                  <a16:creationId xmlns:a16="http://schemas.microsoft.com/office/drawing/2014/main" id="{3D2D9031-7187-408E-910D-73782645EE0D}"/>
                </a:ext>
              </a:extLst>
            </p:cNvPr>
            <p:cNvSpPr/>
            <p:nvPr/>
          </p:nvSpPr>
          <p:spPr>
            <a:xfrm>
              <a:off x="5244782" y="1045366"/>
              <a:ext cx="108743" cy="118011"/>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1" name="直接连接符 40">
              <a:extLst>
                <a:ext uri="{FF2B5EF4-FFF2-40B4-BE49-F238E27FC236}">
                  <a16:creationId xmlns:a16="http://schemas.microsoft.com/office/drawing/2014/main" id="{4EC9DD82-20FB-44E2-A296-D589283E4CDA}"/>
                </a:ext>
              </a:extLst>
            </p:cNvPr>
            <p:cNvCxnSpPr>
              <a:cxnSpLocks/>
            </p:cNvCxnSpPr>
            <p:nvPr/>
          </p:nvCxnSpPr>
          <p:spPr>
            <a:xfrm flipV="1">
              <a:off x="3307832" y="1058430"/>
              <a:ext cx="2004385" cy="1747839"/>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42" name="弧形 41">
              <a:extLst>
                <a:ext uri="{FF2B5EF4-FFF2-40B4-BE49-F238E27FC236}">
                  <a16:creationId xmlns:a16="http://schemas.microsoft.com/office/drawing/2014/main" id="{34265075-A8E1-434E-AD99-7D376840A9C5}"/>
                </a:ext>
              </a:extLst>
            </p:cNvPr>
            <p:cNvSpPr/>
            <p:nvPr/>
          </p:nvSpPr>
          <p:spPr>
            <a:xfrm rot="11669445">
              <a:off x="5001819" y="957985"/>
              <a:ext cx="321753" cy="27525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3" name="矩形 42">
              <a:extLst>
                <a:ext uri="{FF2B5EF4-FFF2-40B4-BE49-F238E27FC236}">
                  <a16:creationId xmlns:a16="http://schemas.microsoft.com/office/drawing/2014/main" id="{329B1A59-CBE5-413F-8ACB-632B9DB17966}"/>
                </a:ext>
              </a:extLst>
            </p:cNvPr>
            <p:cNvSpPr/>
            <p:nvPr/>
          </p:nvSpPr>
          <p:spPr>
            <a:xfrm>
              <a:off x="4533680" y="1080746"/>
              <a:ext cx="649537" cy="369332"/>
            </a:xfrm>
            <a:prstGeom prst="rect">
              <a:avLst/>
            </a:prstGeom>
          </p:spPr>
          <p:txBody>
            <a:bodyPr wrap="none">
              <a:spAutoFit/>
            </a:bodyPr>
            <a:lstStyle/>
            <a:p>
              <a:r>
                <a:rPr lang="en-US" altLang="zh-CN" dirty="0"/>
                <a:t>45°</a:t>
              </a:r>
              <a:endParaRPr lang="zh-CN" altLang="en-US" dirty="0"/>
            </a:p>
          </p:txBody>
        </p:sp>
        <p:cxnSp>
          <p:nvCxnSpPr>
            <p:cNvPr id="44" name="直接箭头连接符 43">
              <a:extLst>
                <a:ext uri="{FF2B5EF4-FFF2-40B4-BE49-F238E27FC236}">
                  <a16:creationId xmlns:a16="http://schemas.microsoft.com/office/drawing/2014/main" id="{F7AB0E41-8392-42B2-B9C3-5809195B43F6}"/>
                </a:ext>
              </a:extLst>
            </p:cNvPr>
            <p:cNvCxnSpPr/>
            <p:nvPr/>
          </p:nvCxnSpPr>
          <p:spPr>
            <a:xfrm>
              <a:off x="2439126" y="4174187"/>
              <a:ext cx="868706" cy="0"/>
            </a:xfrm>
            <a:prstGeom prst="straightConnector1">
              <a:avLst/>
            </a:prstGeom>
            <a:ln w="44450">
              <a:solidFill>
                <a:srgbClr val="D69F32">
                  <a:alpha val="87843"/>
                </a:srgbClr>
              </a:solidFill>
              <a:headEnd type="arrow" w="sm" len="lg"/>
              <a:tailEnd type="arrow" w="sm" len="lg"/>
            </a:ln>
          </p:spPr>
          <p:style>
            <a:lnRef idx="1">
              <a:schemeClr val="accent1"/>
            </a:lnRef>
            <a:fillRef idx="0">
              <a:schemeClr val="accent1"/>
            </a:fillRef>
            <a:effectRef idx="0">
              <a:schemeClr val="accent1"/>
            </a:effectRef>
            <a:fontRef idx="minor">
              <a:schemeClr val="tx1"/>
            </a:fontRef>
          </p:style>
        </p:cxnSp>
        <p:sp>
          <p:nvSpPr>
            <p:cNvPr id="45" name="矩形 44">
              <a:extLst>
                <a:ext uri="{FF2B5EF4-FFF2-40B4-BE49-F238E27FC236}">
                  <a16:creationId xmlns:a16="http://schemas.microsoft.com/office/drawing/2014/main" id="{32482166-04E8-43F2-BC4F-B4902528831D}"/>
                </a:ext>
              </a:extLst>
            </p:cNvPr>
            <p:cNvSpPr/>
            <p:nvPr/>
          </p:nvSpPr>
          <p:spPr>
            <a:xfrm>
              <a:off x="1640886" y="4004802"/>
              <a:ext cx="877163" cy="369332"/>
            </a:xfrm>
            <a:prstGeom prst="rect">
              <a:avLst/>
            </a:prstGeom>
          </p:spPr>
          <p:txBody>
            <a:bodyPr wrap="none">
              <a:spAutoFit/>
            </a:bodyPr>
            <a:lstStyle/>
            <a:p>
              <a:r>
                <a:rPr lang="zh-CN" altLang="en-US" dirty="0"/>
                <a:t>扩束镜</a:t>
              </a:r>
            </a:p>
          </p:txBody>
        </p:sp>
        <p:grpSp>
          <p:nvGrpSpPr>
            <p:cNvPr id="46" name="组合 45">
              <a:extLst>
                <a:ext uri="{FF2B5EF4-FFF2-40B4-BE49-F238E27FC236}">
                  <a16:creationId xmlns:a16="http://schemas.microsoft.com/office/drawing/2014/main" id="{336E867D-608E-492B-B4C6-08DC82642E9F}"/>
                </a:ext>
              </a:extLst>
            </p:cNvPr>
            <p:cNvGrpSpPr/>
            <p:nvPr/>
          </p:nvGrpSpPr>
          <p:grpSpPr>
            <a:xfrm>
              <a:off x="1892588" y="2755248"/>
              <a:ext cx="1431984" cy="1327042"/>
              <a:chOff x="5102816" y="5043278"/>
              <a:chExt cx="1431984" cy="1327042"/>
            </a:xfrm>
          </p:grpSpPr>
          <p:cxnSp>
            <p:nvCxnSpPr>
              <p:cNvPr id="47" name="直接连接符 46">
                <a:extLst>
                  <a:ext uri="{FF2B5EF4-FFF2-40B4-BE49-F238E27FC236}">
                    <a16:creationId xmlns:a16="http://schemas.microsoft.com/office/drawing/2014/main" id="{9F43C9AB-DE26-45F4-950F-61EAA081D6F0}"/>
                  </a:ext>
                </a:extLst>
              </p:cNvPr>
              <p:cNvCxnSpPr>
                <a:cxnSpLocks/>
              </p:cNvCxnSpPr>
              <p:nvPr/>
            </p:nvCxnSpPr>
            <p:spPr>
              <a:xfrm flipV="1">
                <a:off x="5102816" y="5043278"/>
                <a:ext cx="1411664" cy="1157602"/>
              </a:xfrm>
              <a:prstGeom prst="line">
                <a:avLst/>
              </a:prstGeom>
              <a:ln w="412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a16="http://schemas.microsoft.com/office/drawing/2014/main" id="{7C36B374-04F2-4276-AE39-C19FD879FA14}"/>
                  </a:ext>
                </a:extLst>
              </p:cNvPr>
              <p:cNvCxnSpPr>
                <a:cxnSpLocks/>
              </p:cNvCxnSpPr>
              <p:nvPr/>
            </p:nvCxnSpPr>
            <p:spPr>
              <a:xfrm flipH="1">
                <a:off x="5657144" y="5071603"/>
                <a:ext cx="877656" cy="72267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sp>
            <p:nvSpPr>
              <p:cNvPr id="49" name="矩形 48">
                <a:extLst>
                  <a:ext uri="{FF2B5EF4-FFF2-40B4-BE49-F238E27FC236}">
                    <a16:creationId xmlns:a16="http://schemas.microsoft.com/office/drawing/2014/main" id="{15340814-1E02-4630-90FD-B2CBF77872B5}"/>
                  </a:ext>
                </a:extLst>
              </p:cNvPr>
              <p:cNvSpPr/>
              <p:nvPr/>
            </p:nvSpPr>
            <p:spPr>
              <a:xfrm>
                <a:off x="5102816" y="5696176"/>
                <a:ext cx="534008" cy="674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50" name="直接箭头连接符 49">
              <a:extLst>
                <a:ext uri="{FF2B5EF4-FFF2-40B4-BE49-F238E27FC236}">
                  <a16:creationId xmlns:a16="http://schemas.microsoft.com/office/drawing/2014/main" id="{5BA228EB-CE1D-4184-B6DE-60B71AE8C51F}"/>
                </a:ext>
              </a:extLst>
            </p:cNvPr>
            <p:cNvCxnSpPr>
              <a:cxnSpLocks/>
            </p:cNvCxnSpPr>
            <p:nvPr/>
          </p:nvCxnSpPr>
          <p:spPr>
            <a:xfrm flipH="1">
              <a:off x="2518049" y="4174187"/>
              <a:ext cx="316591" cy="831791"/>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接箭头连接符 50">
              <a:extLst>
                <a:ext uri="{FF2B5EF4-FFF2-40B4-BE49-F238E27FC236}">
                  <a16:creationId xmlns:a16="http://schemas.microsoft.com/office/drawing/2014/main" id="{D3D07F15-D4F9-4B4D-886D-A17C5621F174}"/>
                </a:ext>
              </a:extLst>
            </p:cNvPr>
            <p:cNvCxnSpPr>
              <a:cxnSpLocks/>
            </p:cNvCxnSpPr>
            <p:nvPr/>
          </p:nvCxnSpPr>
          <p:spPr>
            <a:xfrm>
              <a:off x="2887755" y="4214011"/>
              <a:ext cx="409318" cy="791967"/>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接箭头连接符 51">
              <a:extLst>
                <a:ext uri="{FF2B5EF4-FFF2-40B4-BE49-F238E27FC236}">
                  <a16:creationId xmlns:a16="http://schemas.microsoft.com/office/drawing/2014/main" id="{A8F38B3F-603D-4F30-B15C-E0847141C9B3}"/>
                </a:ext>
              </a:extLst>
            </p:cNvPr>
            <p:cNvCxnSpPr>
              <a:cxnSpLocks/>
            </p:cNvCxnSpPr>
            <p:nvPr/>
          </p:nvCxnSpPr>
          <p:spPr>
            <a:xfrm flipH="1">
              <a:off x="2832557" y="3167380"/>
              <a:ext cx="13050" cy="958462"/>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a:extLst>
                <a:ext uri="{FF2B5EF4-FFF2-40B4-BE49-F238E27FC236}">
                  <a16:creationId xmlns:a16="http://schemas.microsoft.com/office/drawing/2014/main" id="{0EC7256C-BBF6-47A2-A2F9-8AA6E88FF1E0}"/>
                </a:ext>
              </a:extLst>
            </p:cNvPr>
            <p:cNvCxnSpPr>
              <a:cxnSpLocks/>
            </p:cNvCxnSpPr>
            <p:nvPr/>
          </p:nvCxnSpPr>
          <p:spPr>
            <a:xfrm>
              <a:off x="2854031" y="4267080"/>
              <a:ext cx="31713" cy="738898"/>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66" name="内容占位符 3">
            <a:extLst>
              <a:ext uri="{FF2B5EF4-FFF2-40B4-BE49-F238E27FC236}">
                <a16:creationId xmlns:a16="http://schemas.microsoft.com/office/drawing/2014/main" id="{E476A9F6-B8D0-4D65-A259-39858435F6DD}"/>
              </a:ext>
            </a:extLst>
          </p:cNvPr>
          <p:cNvSpPr txBox="1">
            <a:spLocks/>
          </p:cNvSpPr>
          <p:nvPr/>
        </p:nvSpPr>
        <p:spPr>
          <a:xfrm>
            <a:off x="6789276" y="1552289"/>
            <a:ext cx="5181600" cy="826147"/>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a:t>这里需要注意光程是光走的几何路程长度乘以所经过介质折射率</a:t>
            </a:r>
          </a:p>
        </p:txBody>
      </p:sp>
      <p:sp>
        <p:nvSpPr>
          <p:cNvPr id="67" name="内容占位符 3">
            <a:extLst>
              <a:ext uri="{FF2B5EF4-FFF2-40B4-BE49-F238E27FC236}">
                <a16:creationId xmlns:a16="http://schemas.microsoft.com/office/drawing/2014/main" id="{BFF7B6C3-1FED-4E10-8D38-AB14885FD46C}"/>
              </a:ext>
            </a:extLst>
          </p:cNvPr>
          <p:cNvSpPr txBox="1">
            <a:spLocks/>
          </p:cNvSpPr>
          <p:nvPr/>
        </p:nvSpPr>
        <p:spPr>
          <a:xfrm>
            <a:off x="6789276" y="2466796"/>
            <a:ext cx="5181600" cy="5045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a:t>真空折射率</a:t>
            </a:r>
            <a:r>
              <a:rPr lang="en-US" altLang="zh-CN" dirty="0"/>
              <a:t>n=1</a:t>
            </a:r>
            <a:endParaRPr lang="zh-CN" altLang="en-US" dirty="0"/>
          </a:p>
        </p:txBody>
      </p:sp>
      <p:sp>
        <p:nvSpPr>
          <p:cNvPr id="70" name="内容占位符 3">
            <a:extLst>
              <a:ext uri="{FF2B5EF4-FFF2-40B4-BE49-F238E27FC236}">
                <a16:creationId xmlns:a16="http://schemas.microsoft.com/office/drawing/2014/main" id="{FE166111-88EC-4332-9BD8-8443B074E973}"/>
              </a:ext>
            </a:extLst>
          </p:cNvPr>
          <p:cNvSpPr txBox="1">
            <a:spLocks/>
          </p:cNvSpPr>
          <p:nvPr/>
        </p:nvSpPr>
        <p:spPr>
          <a:xfrm>
            <a:off x="6789276" y="3187719"/>
            <a:ext cx="5181600" cy="8261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l-GR" altLang="zh-CN" dirty="0">
                <a:latin typeface="Times New Roman" panose="02020603050405020304" pitchFamily="18" charset="0"/>
                <a:cs typeface="Times New Roman" panose="02020603050405020304" pitchFamily="18" charset="0"/>
              </a:rPr>
              <a:t>Δ</a:t>
            </a:r>
            <a:r>
              <a:rPr lang="en-US" altLang="zh-CN" dirty="0">
                <a:latin typeface="Times New Roman" panose="02020603050405020304" pitchFamily="18" charset="0"/>
                <a:cs typeface="Times New Roman" panose="02020603050405020304" pitchFamily="18" charset="0"/>
              </a:rPr>
              <a:t>=d2-d1=k</a:t>
            </a:r>
            <a:r>
              <a:rPr lang="el-GR" altLang="zh-CN" dirty="0">
                <a:latin typeface="Times New Roman" panose="02020603050405020304" pitchFamily="18" charset="0"/>
                <a:cs typeface="Times New Roman" panose="02020603050405020304" pitchFamily="18" charset="0"/>
              </a:rPr>
              <a:t>λ</a:t>
            </a:r>
            <a:endParaRPr lang="zh-CN" altLang="en-US" dirty="0"/>
          </a:p>
        </p:txBody>
      </p:sp>
      <p:grpSp>
        <p:nvGrpSpPr>
          <p:cNvPr id="85" name="组合 84">
            <a:extLst>
              <a:ext uri="{FF2B5EF4-FFF2-40B4-BE49-F238E27FC236}">
                <a16:creationId xmlns:a16="http://schemas.microsoft.com/office/drawing/2014/main" id="{A54F5C96-701C-47D3-AC48-AF3D267D2D09}"/>
              </a:ext>
            </a:extLst>
          </p:cNvPr>
          <p:cNvGrpSpPr/>
          <p:nvPr/>
        </p:nvGrpSpPr>
        <p:grpSpPr>
          <a:xfrm>
            <a:off x="95871" y="69254"/>
            <a:ext cx="2220602" cy="2980186"/>
            <a:chOff x="8967048" y="3117490"/>
            <a:chExt cx="2220602" cy="2980186"/>
          </a:xfrm>
        </p:grpSpPr>
        <p:grpSp>
          <p:nvGrpSpPr>
            <p:cNvPr id="81" name="组合 80">
              <a:extLst>
                <a:ext uri="{FF2B5EF4-FFF2-40B4-BE49-F238E27FC236}">
                  <a16:creationId xmlns:a16="http://schemas.microsoft.com/office/drawing/2014/main" id="{18D8EC98-B99A-4F89-B2DF-ECA6F097A6DC}"/>
                </a:ext>
              </a:extLst>
            </p:cNvPr>
            <p:cNvGrpSpPr/>
            <p:nvPr/>
          </p:nvGrpSpPr>
          <p:grpSpPr>
            <a:xfrm>
              <a:off x="8967048" y="3117490"/>
              <a:ext cx="2220602" cy="2213308"/>
              <a:chOff x="8694805" y="3778733"/>
              <a:chExt cx="2220602" cy="2213308"/>
            </a:xfrm>
          </p:grpSpPr>
          <p:sp>
            <p:nvSpPr>
              <p:cNvPr id="80" name="椭圆 79">
                <a:extLst>
                  <a:ext uri="{FF2B5EF4-FFF2-40B4-BE49-F238E27FC236}">
                    <a16:creationId xmlns:a16="http://schemas.microsoft.com/office/drawing/2014/main" id="{C18A24EB-2FBA-4ECF-B2DA-8DE00412A752}"/>
                  </a:ext>
                </a:extLst>
              </p:cNvPr>
              <p:cNvSpPr/>
              <p:nvPr/>
            </p:nvSpPr>
            <p:spPr>
              <a:xfrm>
                <a:off x="8831661" y="3892907"/>
                <a:ext cx="1946890" cy="19942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矩形: 圆角 70">
                <a:extLst>
                  <a:ext uri="{FF2B5EF4-FFF2-40B4-BE49-F238E27FC236}">
                    <a16:creationId xmlns:a16="http://schemas.microsoft.com/office/drawing/2014/main" id="{58C0CD32-B483-485C-B00E-442052BD8C15}"/>
                  </a:ext>
                </a:extLst>
              </p:cNvPr>
              <p:cNvSpPr/>
              <p:nvPr/>
            </p:nvSpPr>
            <p:spPr>
              <a:xfrm>
                <a:off x="8694805" y="3778733"/>
                <a:ext cx="2220602" cy="2213308"/>
              </a:xfrm>
              <a:prstGeom prst="round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72" name="圆: 空心 71">
                <a:extLst>
                  <a:ext uri="{FF2B5EF4-FFF2-40B4-BE49-F238E27FC236}">
                    <a16:creationId xmlns:a16="http://schemas.microsoft.com/office/drawing/2014/main" id="{E505DDB2-617F-4657-BDD2-36986756ACE9}"/>
                  </a:ext>
                </a:extLst>
              </p:cNvPr>
              <p:cNvSpPr/>
              <p:nvPr/>
            </p:nvSpPr>
            <p:spPr>
              <a:xfrm>
                <a:off x="8823262" y="3898641"/>
                <a:ext cx="1963688" cy="1973493"/>
              </a:xfrm>
              <a:prstGeom prst="donut">
                <a:avLst>
                  <a:gd name="adj" fmla="val 103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3" name="圆: 空心 72">
                <a:extLst>
                  <a:ext uri="{FF2B5EF4-FFF2-40B4-BE49-F238E27FC236}">
                    <a16:creationId xmlns:a16="http://schemas.microsoft.com/office/drawing/2014/main" id="{0E607038-0FFA-45B2-96B0-3A2562D9FFFC}"/>
                  </a:ext>
                </a:extLst>
              </p:cNvPr>
              <p:cNvSpPr/>
              <p:nvPr/>
            </p:nvSpPr>
            <p:spPr>
              <a:xfrm>
                <a:off x="8942190" y="3996731"/>
                <a:ext cx="1747288" cy="1746484"/>
              </a:xfrm>
              <a:prstGeom prst="donut">
                <a:avLst>
                  <a:gd name="adj" fmla="val 264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5" name="圆: 空心 74">
                <a:extLst>
                  <a:ext uri="{FF2B5EF4-FFF2-40B4-BE49-F238E27FC236}">
                    <a16:creationId xmlns:a16="http://schemas.microsoft.com/office/drawing/2014/main" id="{1A177C94-DE53-45BA-B755-D1079B523C82}"/>
                  </a:ext>
                </a:extLst>
              </p:cNvPr>
              <p:cNvSpPr/>
              <p:nvPr/>
            </p:nvSpPr>
            <p:spPr>
              <a:xfrm>
                <a:off x="9108798" y="4137106"/>
                <a:ext cx="1414072" cy="1428621"/>
              </a:xfrm>
              <a:prstGeom prst="donut">
                <a:avLst>
                  <a:gd name="adj" fmla="val 679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7" name="圆: 空心 76">
                <a:extLst>
                  <a:ext uri="{FF2B5EF4-FFF2-40B4-BE49-F238E27FC236}">
                    <a16:creationId xmlns:a16="http://schemas.microsoft.com/office/drawing/2014/main" id="{7168B928-A09B-4D78-8FD9-A667B9D0A4CF}"/>
                  </a:ext>
                </a:extLst>
              </p:cNvPr>
              <p:cNvSpPr/>
              <p:nvPr/>
            </p:nvSpPr>
            <p:spPr>
              <a:xfrm>
                <a:off x="9333493" y="4403345"/>
                <a:ext cx="969226" cy="908462"/>
              </a:xfrm>
              <a:prstGeom prst="donut">
                <a:avLst>
                  <a:gd name="adj" fmla="val 1346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8" name="椭圆 77">
                <a:extLst>
                  <a:ext uri="{FF2B5EF4-FFF2-40B4-BE49-F238E27FC236}">
                    <a16:creationId xmlns:a16="http://schemas.microsoft.com/office/drawing/2014/main" id="{16A16DE3-840B-4FFD-97BB-ADEA3ECA5379}"/>
                  </a:ext>
                </a:extLst>
              </p:cNvPr>
              <p:cNvSpPr/>
              <p:nvPr/>
            </p:nvSpPr>
            <p:spPr>
              <a:xfrm>
                <a:off x="9629787" y="4670241"/>
                <a:ext cx="365760" cy="36933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2" name="矩形 81">
              <a:extLst>
                <a:ext uri="{FF2B5EF4-FFF2-40B4-BE49-F238E27FC236}">
                  <a16:creationId xmlns:a16="http://schemas.microsoft.com/office/drawing/2014/main" id="{57335872-EA02-41C2-865E-68228D465877}"/>
                </a:ext>
              </a:extLst>
            </p:cNvPr>
            <p:cNvSpPr/>
            <p:nvPr/>
          </p:nvSpPr>
          <p:spPr>
            <a:xfrm>
              <a:off x="9951199" y="5305711"/>
              <a:ext cx="241238" cy="791965"/>
            </a:xfrm>
            <a:prstGeom prst="rect">
              <a:avLst/>
            </a:prstGeom>
            <a:gradFill>
              <a:gsLst>
                <a:gs pos="0">
                  <a:schemeClr val="tx1">
                    <a:lumMod val="85000"/>
                    <a:lumOff val="1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olidFill>
                <a:schemeClr val="tx1">
                  <a:lumMod val="95000"/>
                  <a:lumOff val="5000"/>
                </a:schemeClr>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4" name="椭圆 83">
            <a:extLst>
              <a:ext uri="{FF2B5EF4-FFF2-40B4-BE49-F238E27FC236}">
                <a16:creationId xmlns:a16="http://schemas.microsoft.com/office/drawing/2014/main" id="{A340601E-69E5-45C1-851A-C3EB9823027D}"/>
              </a:ext>
            </a:extLst>
          </p:cNvPr>
          <p:cNvSpPr/>
          <p:nvPr/>
        </p:nvSpPr>
        <p:spPr>
          <a:xfrm>
            <a:off x="7281121" y="3892639"/>
            <a:ext cx="4197910" cy="23075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引力波经过的空间会被拉伸或压缩，因此可利用迈克尔逊干涉仪来发现引力波。</a:t>
            </a:r>
          </a:p>
        </p:txBody>
      </p:sp>
    </p:spTree>
    <p:extLst>
      <p:ext uri="{BB962C8B-B14F-4D97-AF65-F5344CB8AC3E}">
        <p14:creationId xmlns:p14="http://schemas.microsoft.com/office/powerpoint/2010/main" val="2350785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F4652C-18A1-446D-8E86-D20B9C7B3FC3}"/>
              </a:ext>
            </a:extLst>
          </p:cNvPr>
          <p:cNvSpPr>
            <a:spLocks noGrp="1"/>
          </p:cNvSpPr>
          <p:nvPr>
            <p:ph type="title"/>
          </p:nvPr>
        </p:nvSpPr>
        <p:spPr/>
        <p:txBody>
          <a:bodyPr/>
          <a:lstStyle/>
          <a:p>
            <a:r>
              <a:rPr lang="en-US" altLang="zh-CN" dirty="0"/>
              <a:t>1.</a:t>
            </a:r>
            <a:r>
              <a:rPr lang="zh-CN" altLang="en-US" dirty="0"/>
              <a:t>空气折射率的测量</a:t>
            </a:r>
          </a:p>
        </p:txBody>
      </p:sp>
      <p:sp>
        <p:nvSpPr>
          <p:cNvPr id="3" name="内容占位符 2">
            <a:extLst>
              <a:ext uri="{FF2B5EF4-FFF2-40B4-BE49-F238E27FC236}">
                <a16:creationId xmlns:a16="http://schemas.microsoft.com/office/drawing/2014/main" id="{56D35FBE-7941-4613-A745-1436C5DDF39E}"/>
              </a:ext>
            </a:extLst>
          </p:cNvPr>
          <p:cNvSpPr>
            <a:spLocks noGrp="1"/>
          </p:cNvSpPr>
          <p:nvPr>
            <p:ph sz="half" idx="1"/>
          </p:nvPr>
        </p:nvSpPr>
        <p:spPr>
          <a:xfrm>
            <a:off x="477520" y="1574800"/>
            <a:ext cx="6339840" cy="4602163"/>
          </a:xfrm>
        </p:spPr>
        <p:txBody>
          <a:bodyPr/>
          <a:lstStyle/>
          <a:p>
            <a:r>
              <a:rPr lang="zh-CN" altLang="en-US" dirty="0"/>
              <a:t>空气折射率</a:t>
            </a:r>
            <a:r>
              <a:rPr lang="en-US" altLang="zh-CN" dirty="0"/>
              <a:t>n</a:t>
            </a:r>
            <a:r>
              <a:rPr lang="zh-CN" altLang="en-US" dirty="0"/>
              <a:t>与压强</a:t>
            </a:r>
            <a:r>
              <a:rPr lang="en-US" altLang="zh-CN" dirty="0"/>
              <a:t>P</a:t>
            </a:r>
            <a:r>
              <a:rPr lang="zh-CN" altLang="en-US" dirty="0"/>
              <a:t>及温</a:t>
            </a:r>
            <a:r>
              <a:rPr lang="en-US" altLang="zh-CN" dirty="0"/>
              <a:t>T</a:t>
            </a:r>
            <a:r>
              <a:rPr lang="zh-CN" altLang="en-US" dirty="0"/>
              <a:t>度存在关系</a:t>
            </a:r>
            <a:endParaRPr lang="en-US" altLang="zh-CN" dirty="0"/>
          </a:p>
          <a:p>
            <a:r>
              <a:rPr lang="en-US" altLang="zh-CN" dirty="0"/>
              <a:t>n-1=</a:t>
            </a:r>
            <a:r>
              <a:rPr lang="en-US" altLang="zh-CN" dirty="0" err="1"/>
              <a:t>cP</a:t>
            </a:r>
            <a:r>
              <a:rPr lang="en-US" altLang="zh-CN" dirty="0"/>
              <a:t>/T           (1)</a:t>
            </a:r>
          </a:p>
          <a:p>
            <a:r>
              <a:rPr lang="en-US" altLang="zh-CN" dirty="0"/>
              <a:t>c</a:t>
            </a:r>
            <a:r>
              <a:rPr lang="zh-CN" altLang="en-US" dirty="0"/>
              <a:t>是常数</a:t>
            </a:r>
            <a:endParaRPr lang="en-US" altLang="zh-CN" dirty="0"/>
          </a:p>
          <a:p>
            <a:r>
              <a:rPr lang="en-US" altLang="zh-CN" dirty="0"/>
              <a:t>T</a:t>
            </a:r>
            <a:r>
              <a:rPr lang="zh-CN" altLang="en-US" dirty="0"/>
              <a:t>在室温范围和常压下：</a:t>
            </a:r>
            <a:endParaRPr lang="en-US" altLang="zh-CN" dirty="0"/>
          </a:p>
          <a:p>
            <a:pPr lvl="1"/>
            <a:r>
              <a:rPr lang="en-US" altLang="zh-CN" dirty="0"/>
              <a:t>n-1=</a:t>
            </a:r>
            <a:r>
              <a:rPr lang="en-US" altLang="zh-CN" dirty="0" err="1"/>
              <a:t>cP</a:t>
            </a:r>
            <a:r>
              <a:rPr lang="en-US" altLang="zh-CN" dirty="0"/>
              <a:t>/(273.15+t), </a:t>
            </a:r>
            <a:r>
              <a:rPr lang="zh-CN" altLang="en-US" dirty="0"/>
              <a:t>这里</a:t>
            </a:r>
            <a:r>
              <a:rPr lang="en-US" altLang="zh-CN" dirty="0"/>
              <a:t>c=7.86×10</a:t>
            </a:r>
            <a:r>
              <a:rPr lang="en-US" altLang="zh-CN" baseline="30000" dirty="0"/>
              <a:t>-7</a:t>
            </a:r>
          </a:p>
          <a:p>
            <a:pPr lvl="1"/>
            <a:r>
              <a:rPr lang="zh-CN" altLang="en-US" dirty="0"/>
              <a:t>依此我们可得到实验室环境下空气折射率的理论值</a:t>
            </a:r>
            <a:endParaRPr lang="en-US" altLang="zh-CN" dirty="0"/>
          </a:p>
          <a:p>
            <a:pPr lvl="1"/>
            <a:r>
              <a:rPr lang="en-US" altLang="zh-CN" dirty="0">
                <a:solidFill>
                  <a:srgbClr val="FF0000"/>
                </a:solidFill>
              </a:rPr>
              <a:t>n</a:t>
            </a:r>
            <a:r>
              <a:rPr lang="en-US" altLang="zh-CN" baseline="-25000" dirty="0">
                <a:solidFill>
                  <a:srgbClr val="FF0000"/>
                </a:solidFill>
              </a:rPr>
              <a:t>0</a:t>
            </a:r>
            <a:r>
              <a:rPr lang="en-US" altLang="zh-CN" dirty="0">
                <a:solidFill>
                  <a:srgbClr val="FF0000"/>
                </a:solidFill>
              </a:rPr>
              <a:t>=1+cP</a:t>
            </a:r>
            <a:r>
              <a:rPr lang="en-US" altLang="zh-CN" baseline="-25000" dirty="0">
                <a:solidFill>
                  <a:srgbClr val="FF0000"/>
                </a:solidFill>
              </a:rPr>
              <a:t>0</a:t>
            </a:r>
            <a:r>
              <a:rPr lang="en-US" altLang="zh-CN" dirty="0">
                <a:solidFill>
                  <a:srgbClr val="FF0000"/>
                </a:solidFill>
              </a:rPr>
              <a:t>/(273.15+t</a:t>
            </a:r>
            <a:r>
              <a:rPr lang="en-US" altLang="zh-CN" baseline="-25000" dirty="0">
                <a:solidFill>
                  <a:srgbClr val="FF0000"/>
                </a:solidFill>
              </a:rPr>
              <a:t>0</a:t>
            </a:r>
            <a:r>
              <a:rPr lang="en-US" altLang="zh-CN" dirty="0">
                <a:solidFill>
                  <a:srgbClr val="FF0000"/>
                </a:solidFill>
              </a:rPr>
              <a:t>)          (2)</a:t>
            </a:r>
          </a:p>
          <a:p>
            <a:pPr lvl="1"/>
            <a:r>
              <a:rPr lang="zh-CN" altLang="en-US" b="1" dirty="0">
                <a:solidFill>
                  <a:schemeClr val="accent6">
                    <a:lumMod val="75000"/>
                  </a:schemeClr>
                </a:solidFill>
              </a:rPr>
              <a:t>实验任务一：读取实验室当前的压强</a:t>
            </a:r>
            <a:r>
              <a:rPr lang="en-US" altLang="zh-CN" b="1" dirty="0">
                <a:solidFill>
                  <a:schemeClr val="accent6">
                    <a:lumMod val="75000"/>
                  </a:schemeClr>
                </a:solidFill>
              </a:rPr>
              <a:t>P</a:t>
            </a:r>
            <a:r>
              <a:rPr lang="en-US" altLang="zh-CN" b="1" baseline="-25000" dirty="0">
                <a:solidFill>
                  <a:schemeClr val="accent6">
                    <a:lumMod val="75000"/>
                  </a:schemeClr>
                </a:solidFill>
              </a:rPr>
              <a:t>0</a:t>
            </a:r>
            <a:r>
              <a:rPr lang="zh-CN" altLang="en-US" b="1" dirty="0">
                <a:solidFill>
                  <a:schemeClr val="accent6">
                    <a:lumMod val="75000"/>
                  </a:schemeClr>
                </a:solidFill>
              </a:rPr>
              <a:t>和温度</a:t>
            </a:r>
            <a:r>
              <a:rPr lang="en-US" altLang="zh-CN" b="1" dirty="0">
                <a:solidFill>
                  <a:schemeClr val="accent6">
                    <a:lumMod val="75000"/>
                  </a:schemeClr>
                </a:solidFill>
              </a:rPr>
              <a:t>t</a:t>
            </a:r>
            <a:r>
              <a:rPr lang="en-US" altLang="zh-CN" b="1" baseline="-25000" dirty="0">
                <a:solidFill>
                  <a:schemeClr val="accent6">
                    <a:lumMod val="75000"/>
                  </a:schemeClr>
                </a:solidFill>
              </a:rPr>
              <a:t>0</a:t>
            </a:r>
            <a:r>
              <a:rPr lang="zh-CN" altLang="en-US" b="1" dirty="0">
                <a:solidFill>
                  <a:schemeClr val="accent6">
                    <a:lumMod val="75000"/>
                  </a:schemeClr>
                </a:solidFill>
              </a:rPr>
              <a:t>，利用</a:t>
            </a:r>
            <a:r>
              <a:rPr lang="en-US" altLang="zh-CN" b="1" dirty="0">
                <a:solidFill>
                  <a:schemeClr val="accent6">
                    <a:lumMod val="75000"/>
                  </a:schemeClr>
                </a:solidFill>
              </a:rPr>
              <a:t>(2)</a:t>
            </a:r>
            <a:r>
              <a:rPr lang="zh-CN" altLang="en-US" b="1" dirty="0">
                <a:solidFill>
                  <a:schemeClr val="accent6">
                    <a:lumMod val="75000"/>
                  </a:schemeClr>
                </a:solidFill>
              </a:rPr>
              <a:t>式得到空气折射率的理论值。</a:t>
            </a:r>
          </a:p>
        </p:txBody>
      </p:sp>
      <p:sp>
        <p:nvSpPr>
          <p:cNvPr id="4" name="内容占位符 3">
            <a:extLst>
              <a:ext uri="{FF2B5EF4-FFF2-40B4-BE49-F238E27FC236}">
                <a16:creationId xmlns:a16="http://schemas.microsoft.com/office/drawing/2014/main" id="{77B63F47-AAAE-4970-B399-29A1BE6AEA44}"/>
              </a:ext>
            </a:extLst>
          </p:cNvPr>
          <p:cNvSpPr>
            <a:spLocks noGrp="1"/>
          </p:cNvSpPr>
          <p:nvPr>
            <p:ph sz="half" idx="2"/>
          </p:nvPr>
        </p:nvSpPr>
        <p:spPr>
          <a:xfrm>
            <a:off x="7081520" y="1574800"/>
            <a:ext cx="4272280" cy="4602163"/>
          </a:xfrm>
        </p:spPr>
        <p:txBody>
          <a:bodyPr/>
          <a:lstStyle/>
          <a:p>
            <a:r>
              <a:rPr lang="en-US" altLang="zh-CN" dirty="0"/>
              <a:t>T</a:t>
            </a:r>
            <a:r>
              <a:rPr lang="zh-CN" altLang="en-US" dirty="0"/>
              <a:t>不变时，有</a:t>
            </a:r>
            <a:endParaRPr lang="en-US" altLang="zh-CN" dirty="0"/>
          </a:p>
          <a:p>
            <a:r>
              <a:rPr lang="en-US" altLang="zh-CN" dirty="0"/>
              <a:t>(n-1)/(</a:t>
            </a:r>
            <a:r>
              <a:rPr lang="en-US" altLang="zh-CN" dirty="0">
                <a:solidFill>
                  <a:srgbClr val="FF0000"/>
                </a:solidFill>
              </a:rPr>
              <a:t>n</a:t>
            </a:r>
            <a:r>
              <a:rPr lang="en-US" altLang="zh-CN" baseline="-25000" dirty="0">
                <a:solidFill>
                  <a:srgbClr val="FF0000"/>
                </a:solidFill>
              </a:rPr>
              <a:t>0</a:t>
            </a:r>
            <a:r>
              <a:rPr lang="en-US" altLang="zh-CN" dirty="0">
                <a:solidFill>
                  <a:srgbClr val="FF0000"/>
                </a:solidFill>
              </a:rPr>
              <a:t>-1</a:t>
            </a:r>
            <a:r>
              <a:rPr lang="en-US" altLang="zh-CN" dirty="0"/>
              <a:t>)=P/P</a:t>
            </a:r>
            <a:r>
              <a:rPr lang="en-US" altLang="zh-CN" baseline="-25000" dirty="0"/>
              <a:t>0  </a:t>
            </a:r>
            <a:r>
              <a:rPr lang="en-US" altLang="zh-CN" dirty="0"/>
              <a:t> </a:t>
            </a:r>
            <a:r>
              <a:rPr lang="zh-CN" altLang="en-US" dirty="0"/>
              <a:t>或者</a:t>
            </a:r>
            <a:endParaRPr lang="en-US" altLang="zh-CN" baseline="-25000" dirty="0"/>
          </a:p>
          <a:p>
            <a:r>
              <a:rPr lang="en-US" altLang="zh-CN" dirty="0"/>
              <a:t> n-1=(</a:t>
            </a:r>
            <a:r>
              <a:rPr lang="en-US" altLang="zh-CN" dirty="0">
                <a:solidFill>
                  <a:srgbClr val="FF0000"/>
                </a:solidFill>
              </a:rPr>
              <a:t>n</a:t>
            </a:r>
            <a:r>
              <a:rPr lang="en-US" altLang="zh-CN" baseline="-25000" dirty="0">
                <a:solidFill>
                  <a:srgbClr val="FF0000"/>
                </a:solidFill>
              </a:rPr>
              <a:t>0</a:t>
            </a:r>
            <a:r>
              <a:rPr lang="en-US" altLang="zh-CN" dirty="0">
                <a:solidFill>
                  <a:srgbClr val="FF0000"/>
                </a:solidFill>
              </a:rPr>
              <a:t>-1</a:t>
            </a:r>
            <a:r>
              <a:rPr lang="en-US" altLang="zh-CN" dirty="0"/>
              <a:t>)P/P</a:t>
            </a:r>
            <a:r>
              <a:rPr lang="en-US" altLang="zh-CN" baseline="-25000" dirty="0"/>
              <a:t>0 </a:t>
            </a:r>
            <a:endParaRPr lang="zh-CN" altLang="en-US" dirty="0"/>
          </a:p>
        </p:txBody>
      </p:sp>
    </p:spTree>
    <p:extLst>
      <p:ext uri="{BB962C8B-B14F-4D97-AF65-F5344CB8AC3E}">
        <p14:creationId xmlns:p14="http://schemas.microsoft.com/office/powerpoint/2010/main" val="896005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组合 58">
            <a:extLst>
              <a:ext uri="{FF2B5EF4-FFF2-40B4-BE49-F238E27FC236}">
                <a16:creationId xmlns:a16="http://schemas.microsoft.com/office/drawing/2014/main" id="{DE1445F1-5A1D-4A16-AE22-4F2804C79A85}"/>
              </a:ext>
            </a:extLst>
          </p:cNvPr>
          <p:cNvGrpSpPr/>
          <p:nvPr/>
        </p:nvGrpSpPr>
        <p:grpSpPr>
          <a:xfrm>
            <a:off x="540860" y="701357"/>
            <a:ext cx="6235860" cy="4748167"/>
            <a:chOff x="2786220" y="731837"/>
            <a:chExt cx="6235860" cy="4748167"/>
          </a:xfrm>
        </p:grpSpPr>
        <p:grpSp>
          <p:nvGrpSpPr>
            <p:cNvPr id="5" name="组合 4">
              <a:extLst>
                <a:ext uri="{FF2B5EF4-FFF2-40B4-BE49-F238E27FC236}">
                  <a16:creationId xmlns:a16="http://schemas.microsoft.com/office/drawing/2014/main" id="{11E10514-EE7B-4CCA-A16C-3339190D05EA}"/>
                </a:ext>
              </a:extLst>
            </p:cNvPr>
            <p:cNvGrpSpPr/>
            <p:nvPr/>
          </p:nvGrpSpPr>
          <p:grpSpPr>
            <a:xfrm>
              <a:off x="2786220" y="731837"/>
              <a:ext cx="6235860" cy="4748167"/>
              <a:chOff x="121059" y="442477"/>
              <a:chExt cx="5810642" cy="4748167"/>
            </a:xfrm>
          </p:grpSpPr>
          <p:sp>
            <p:nvSpPr>
              <p:cNvPr id="6" name="圆柱形 6">
                <a:extLst>
                  <a:ext uri="{FF2B5EF4-FFF2-40B4-BE49-F238E27FC236}">
                    <a16:creationId xmlns:a16="http://schemas.microsoft.com/office/drawing/2014/main" id="{6E4F26F6-551B-4C5A-9549-05CBC52225D6}"/>
                  </a:ext>
                </a:extLst>
              </p:cNvPr>
              <p:cNvSpPr/>
              <p:nvPr/>
            </p:nvSpPr>
            <p:spPr>
              <a:xfrm rot="5400000">
                <a:off x="467371" y="2961636"/>
                <a:ext cx="335280" cy="411488"/>
              </a:xfrm>
              <a:prstGeom prst="ca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a:extLst>
                  <a:ext uri="{FF2B5EF4-FFF2-40B4-BE49-F238E27FC236}">
                    <a16:creationId xmlns:a16="http://schemas.microsoft.com/office/drawing/2014/main" id="{BEB83768-B03E-4A43-9FCE-ACF93D9F859B}"/>
                  </a:ext>
                </a:extLst>
              </p:cNvPr>
              <p:cNvGrpSpPr/>
              <p:nvPr/>
            </p:nvGrpSpPr>
            <p:grpSpPr>
              <a:xfrm>
                <a:off x="782334" y="3149600"/>
                <a:ext cx="2052358" cy="0"/>
                <a:chOff x="6614160" y="3616960"/>
                <a:chExt cx="2052320" cy="0"/>
              </a:xfrm>
            </p:grpSpPr>
            <p:cxnSp>
              <p:nvCxnSpPr>
                <p:cNvPr id="52" name="直接连接符 51">
                  <a:extLst>
                    <a:ext uri="{FF2B5EF4-FFF2-40B4-BE49-F238E27FC236}">
                      <a16:creationId xmlns:a16="http://schemas.microsoft.com/office/drawing/2014/main" id="{A03F8D36-2AFD-434A-8BDF-C572ED471CCD}"/>
                    </a:ext>
                  </a:extLst>
                </p:cNvPr>
                <p:cNvCxnSpPr/>
                <p:nvPr/>
              </p:nvCxnSpPr>
              <p:spPr>
                <a:xfrm>
                  <a:off x="6614160" y="3616960"/>
                  <a:ext cx="2052320"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直接箭头连接符 52">
                  <a:extLst>
                    <a:ext uri="{FF2B5EF4-FFF2-40B4-BE49-F238E27FC236}">
                      <a16:creationId xmlns:a16="http://schemas.microsoft.com/office/drawing/2014/main" id="{85530D08-FC78-4FD1-ACD2-348165F700E4}"/>
                    </a:ext>
                  </a:extLst>
                </p:cNvPr>
                <p:cNvCxnSpPr/>
                <p:nvPr/>
              </p:nvCxnSpPr>
              <p:spPr>
                <a:xfrm>
                  <a:off x="7183120" y="3616960"/>
                  <a:ext cx="599440"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8" name="组合 7">
                <a:extLst>
                  <a:ext uri="{FF2B5EF4-FFF2-40B4-BE49-F238E27FC236}">
                    <a16:creationId xmlns:a16="http://schemas.microsoft.com/office/drawing/2014/main" id="{B480B7A1-654C-469B-9725-129DDAFB5179}"/>
                  </a:ext>
                </a:extLst>
              </p:cNvPr>
              <p:cNvGrpSpPr/>
              <p:nvPr/>
            </p:nvGrpSpPr>
            <p:grpSpPr>
              <a:xfrm>
                <a:off x="2854854" y="1054100"/>
                <a:ext cx="0" cy="2113280"/>
                <a:chOff x="8686800" y="1521460"/>
                <a:chExt cx="0" cy="2113280"/>
              </a:xfrm>
            </p:grpSpPr>
            <p:cxnSp>
              <p:nvCxnSpPr>
                <p:cNvPr id="49" name="直接箭头连接符 48">
                  <a:extLst>
                    <a:ext uri="{FF2B5EF4-FFF2-40B4-BE49-F238E27FC236}">
                      <a16:creationId xmlns:a16="http://schemas.microsoft.com/office/drawing/2014/main" id="{13505981-2224-4D7F-A55C-504AF9A4165F}"/>
                    </a:ext>
                  </a:extLst>
                </p:cNvPr>
                <p:cNvCxnSpPr>
                  <a:cxnSpLocks/>
                </p:cNvCxnSpPr>
                <p:nvPr/>
              </p:nvCxnSpPr>
              <p:spPr>
                <a:xfrm flipV="1">
                  <a:off x="8686800" y="1940560"/>
                  <a:ext cx="0" cy="77216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接连接符 49">
                  <a:extLst>
                    <a:ext uri="{FF2B5EF4-FFF2-40B4-BE49-F238E27FC236}">
                      <a16:creationId xmlns:a16="http://schemas.microsoft.com/office/drawing/2014/main" id="{0BA54F6D-4C64-4124-903D-315719C43626}"/>
                    </a:ext>
                  </a:extLst>
                </p:cNvPr>
                <p:cNvCxnSpPr/>
                <p:nvPr/>
              </p:nvCxnSpPr>
              <p:spPr>
                <a:xfrm>
                  <a:off x="8686800" y="1521460"/>
                  <a:ext cx="0" cy="21132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 name="组合 8">
                <a:extLst>
                  <a:ext uri="{FF2B5EF4-FFF2-40B4-BE49-F238E27FC236}">
                    <a16:creationId xmlns:a16="http://schemas.microsoft.com/office/drawing/2014/main" id="{FF1C2E5C-F84F-47E7-B0AB-646711BED90C}"/>
                  </a:ext>
                </a:extLst>
              </p:cNvPr>
              <p:cNvGrpSpPr/>
              <p:nvPr/>
            </p:nvGrpSpPr>
            <p:grpSpPr>
              <a:xfrm>
                <a:off x="2855013" y="3149600"/>
                <a:ext cx="2489247" cy="7620"/>
                <a:chOff x="8686800" y="3616960"/>
                <a:chExt cx="2489200" cy="7620"/>
              </a:xfrm>
            </p:grpSpPr>
            <p:cxnSp>
              <p:nvCxnSpPr>
                <p:cNvPr id="46" name="直接连接符 45">
                  <a:extLst>
                    <a:ext uri="{FF2B5EF4-FFF2-40B4-BE49-F238E27FC236}">
                      <a16:creationId xmlns:a16="http://schemas.microsoft.com/office/drawing/2014/main" id="{1CD4CC86-49C2-4B11-9CD7-E8171A4D490E}"/>
                    </a:ext>
                  </a:extLst>
                </p:cNvPr>
                <p:cNvCxnSpPr>
                  <a:cxnSpLocks/>
                </p:cNvCxnSpPr>
                <p:nvPr/>
              </p:nvCxnSpPr>
              <p:spPr>
                <a:xfrm flipV="1">
                  <a:off x="8686800" y="3616960"/>
                  <a:ext cx="2489200" cy="762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直接箭头连接符 46">
                  <a:extLst>
                    <a:ext uri="{FF2B5EF4-FFF2-40B4-BE49-F238E27FC236}">
                      <a16:creationId xmlns:a16="http://schemas.microsoft.com/office/drawing/2014/main" id="{03BEB812-FEF2-4507-8FCE-6875475E4B45}"/>
                    </a:ext>
                  </a:extLst>
                </p:cNvPr>
                <p:cNvCxnSpPr>
                  <a:cxnSpLocks/>
                </p:cNvCxnSpPr>
                <p:nvPr/>
              </p:nvCxnSpPr>
              <p:spPr>
                <a:xfrm>
                  <a:off x="9210040" y="3624580"/>
                  <a:ext cx="7366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0" name="文本框 9">
                <a:extLst>
                  <a:ext uri="{FF2B5EF4-FFF2-40B4-BE49-F238E27FC236}">
                    <a16:creationId xmlns:a16="http://schemas.microsoft.com/office/drawing/2014/main" id="{07900C11-364B-420C-88F9-8DCFBCD3512E}"/>
                  </a:ext>
                </a:extLst>
              </p:cNvPr>
              <p:cNvSpPr txBox="1"/>
              <p:nvPr/>
            </p:nvSpPr>
            <p:spPr>
              <a:xfrm>
                <a:off x="2980405" y="2291853"/>
                <a:ext cx="877180" cy="369332"/>
              </a:xfrm>
              <a:prstGeom prst="rect">
                <a:avLst/>
              </a:prstGeom>
              <a:noFill/>
            </p:spPr>
            <p:txBody>
              <a:bodyPr wrap="none" rtlCol="0">
                <a:spAutoFit/>
              </a:bodyPr>
              <a:lstStyle/>
              <a:p>
                <a:r>
                  <a:rPr lang="zh-CN" altLang="en-US" dirty="0">
                    <a:solidFill>
                      <a:srgbClr val="002060"/>
                    </a:solidFill>
                    <a:latin typeface="Times New Roman" panose="02020603050405020304" pitchFamily="18" charset="0"/>
                    <a:ea typeface="+mj-ea"/>
                    <a:cs typeface="Times New Roman" panose="02020603050405020304" pitchFamily="18" charset="0"/>
                  </a:rPr>
                  <a:t>分划板</a:t>
                </a:r>
              </a:p>
            </p:txBody>
          </p:sp>
          <p:sp>
            <p:nvSpPr>
              <p:cNvPr id="11" name="文本框 10">
                <a:extLst>
                  <a:ext uri="{FF2B5EF4-FFF2-40B4-BE49-F238E27FC236}">
                    <a16:creationId xmlns:a16="http://schemas.microsoft.com/office/drawing/2014/main" id="{FE6F43E6-015F-4CD1-A470-F4EB00BE0EF4}"/>
                  </a:ext>
                </a:extLst>
              </p:cNvPr>
              <p:cNvSpPr txBox="1"/>
              <p:nvPr/>
            </p:nvSpPr>
            <p:spPr>
              <a:xfrm>
                <a:off x="121059" y="2540442"/>
                <a:ext cx="877180" cy="369332"/>
              </a:xfrm>
              <a:prstGeom prst="rect">
                <a:avLst/>
              </a:prstGeom>
              <a:noFill/>
            </p:spPr>
            <p:txBody>
              <a:bodyPr wrap="none" rtlCol="0">
                <a:spAutoFit/>
              </a:bodyPr>
              <a:lstStyle/>
              <a:p>
                <a:r>
                  <a:rPr lang="zh-CN" altLang="en-US" dirty="0">
                    <a:solidFill>
                      <a:srgbClr val="002060"/>
                    </a:solidFill>
                    <a:latin typeface="Times New Roman" panose="02020603050405020304" pitchFamily="18" charset="0"/>
                    <a:ea typeface="+mj-ea"/>
                    <a:cs typeface="Times New Roman" panose="02020603050405020304" pitchFamily="18" charset="0"/>
                  </a:rPr>
                  <a:t>激光器</a:t>
                </a:r>
              </a:p>
            </p:txBody>
          </p:sp>
          <p:grpSp>
            <p:nvGrpSpPr>
              <p:cNvPr id="12" name="组合 11">
                <a:extLst>
                  <a:ext uri="{FF2B5EF4-FFF2-40B4-BE49-F238E27FC236}">
                    <a16:creationId xmlns:a16="http://schemas.microsoft.com/office/drawing/2014/main" id="{064D4E6E-99DF-4A77-817A-36788A4B0AFE}"/>
                  </a:ext>
                </a:extLst>
              </p:cNvPr>
              <p:cNvGrpSpPr/>
              <p:nvPr/>
            </p:nvGrpSpPr>
            <p:grpSpPr>
              <a:xfrm>
                <a:off x="2396831" y="877478"/>
                <a:ext cx="916365" cy="165560"/>
                <a:chOff x="8149319" y="955493"/>
                <a:chExt cx="916348" cy="243112"/>
              </a:xfrm>
            </p:grpSpPr>
            <p:sp>
              <p:nvSpPr>
                <p:cNvPr id="44" name="矩形 43">
                  <a:extLst>
                    <a:ext uri="{FF2B5EF4-FFF2-40B4-BE49-F238E27FC236}">
                      <a16:creationId xmlns:a16="http://schemas.microsoft.com/office/drawing/2014/main" id="{3A7F478D-8957-42B0-A4EF-C46F71B030D5}"/>
                    </a:ext>
                  </a:extLst>
                </p:cNvPr>
                <p:cNvSpPr/>
                <p:nvPr/>
              </p:nvSpPr>
              <p:spPr>
                <a:xfrm>
                  <a:off x="8149319" y="955493"/>
                  <a:ext cx="914490" cy="21698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5" name="直接连接符 44">
                  <a:extLst>
                    <a:ext uri="{FF2B5EF4-FFF2-40B4-BE49-F238E27FC236}">
                      <a16:creationId xmlns:a16="http://schemas.microsoft.com/office/drawing/2014/main" id="{6749323A-99C6-45E8-AF93-EB906C7F9F34}"/>
                    </a:ext>
                  </a:extLst>
                </p:cNvPr>
                <p:cNvCxnSpPr>
                  <a:cxnSpLocks/>
                </p:cNvCxnSpPr>
                <p:nvPr/>
              </p:nvCxnSpPr>
              <p:spPr>
                <a:xfrm>
                  <a:off x="8151176" y="1198605"/>
                  <a:ext cx="914491" cy="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13" name="组合 12">
                <a:extLst>
                  <a:ext uri="{FF2B5EF4-FFF2-40B4-BE49-F238E27FC236}">
                    <a16:creationId xmlns:a16="http://schemas.microsoft.com/office/drawing/2014/main" id="{0E4C34E8-9E6C-4FE0-866E-D8194238425D}"/>
                  </a:ext>
                </a:extLst>
              </p:cNvPr>
              <p:cNvGrpSpPr/>
              <p:nvPr/>
            </p:nvGrpSpPr>
            <p:grpSpPr>
              <a:xfrm rot="5400000">
                <a:off x="4978253" y="3081297"/>
                <a:ext cx="916348" cy="165563"/>
                <a:chOff x="8149319" y="955493"/>
                <a:chExt cx="916348" cy="243112"/>
              </a:xfrm>
            </p:grpSpPr>
            <p:sp>
              <p:nvSpPr>
                <p:cNvPr id="42" name="矩形 41">
                  <a:extLst>
                    <a:ext uri="{FF2B5EF4-FFF2-40B4-BE49-F238E27FC236}">
                      <a16:creationId xmlns:a16="http://schemas.microsoft.com/office/drawing/2014/main" id="{E1956B3D-1A4C-4234-8E9D-10CE195E7DA6}"/>
                    </a:ext>
                  </a:extLst>
                </p:cNvPr>
                <p:cNvSpPr/>
                <p:nvPr/>
              </p:nvSpPr>
              <p:spPr>
                <a:xfrm>
                  <a:off x="8149319" y="955493"/>
                  <a:ext cx="914490" cy="21698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3" name="直接连接符 42">
                  <a:extLst>
                    <a:ext uri="{FF2B5EF4-FFF2-40B4-BE49-F238E27FC236}">
                      <a16:creationId xmlns:a16="http://schemas.microsoft.com/office/drawing/2014/main" id="{481AB192-B56B-459D-8E7C-A2DE98C70C71}"/>
                    </a:ext>
                  </a:extLst>
                </p:cNvPr>
                <p:cNvCxnSpPr>
                  <a:cxnSpLocks/>
                </p:cNvCxnSpPr>
                <p:nvPr/>
              </p:nvCxnSpPr>
              <p:spPr>
                <a:xfrm>
                  <a:off x="8151176" y="1198605"/>
                  <a:ext cx="914491" cy="0"/>
                </a:xfrm>
                <a:prstGeom prst="line">
                  <a:avLst/>
                </a:prstGeom>
                <a:ln w="25400"/>
              </p:spPr>
              <p:style>
                <a:lnRef idx="1">
                  <a:schemeClr val="accent1"/>
                </a:lnRef>
                <a:fillRef idx="0">
                  <a:schemeClr val="accent1"/>
                </a:fillRef>
                <a:effectRef idx="0">
                  <a:schemeClr val="accent1"/>
                </a:effectRef>
                <a:fontRef idx="minor">
                  <a:schemeClr val="tx1"/>
                </a:fontRef>
              </p:style>
            </p:cxnSp>
          </p:grpSp>
          <p:cxnSp>
            <p:nvCxnSpPr>
              <p:cNvPr id="14" name="直接连接符 13">
                <a:extLst>
                  <a:ext uri="{FF2B5EF4-FFF2-40B4-BE49-F238E27FC236}">
                    <a16:creationId xmlns:a16="http://schemas.microsoft.com/office/drawing/2014/main" id="{2F0F599B-A628-4D7B-B538-9B7176C59283}"/>
                  </a:ext>
                </a:extLst>
              </p:cNvPr>
              <p:cNvCxnSpPr>
                <a:cxnSpLocks/>
              </p:cNvCxnSpPr>
              <p:nvPr/>
            </p:nvCxnSpPr>
            <p:spPr>
              <a:xfrm>
                <a:off x="2174759" y="5005978"/>
                <a:ext cx="1349739" cy="0"/>
              </a:xfrm>
              <a:prstGeom prst="line">
                <a:avLst/>
              </a:prstGeom>
              <a:ln w="34925">
                <a:solidFill>
                  <a:srgbClr val="7030A0"/>
                </a:solidFill>
              </a:ln>
            </p:spPr>
            <p:style>
              <a:lnRef idx="1">
                <a:schemeClr val="accent1"/>
              </a:lnRef>
              <a:fillRef idx="0">
                <a:schemeClr val="accent1"/>
              </a:fillRef>
              <a:effectRef idx="0">
                <a:schemeClr val="accent1"/>
              </a:effectRef>
              <a:fontRef idx="minor">
                <a:schemeClr val="tx1"/>
              </a:fontRef>
            </p:style>
          </p:cxnSp>
          <p:grpSp>
            <p:nvGrpSpPr>
              <p:cNvPr id="15" name="组合 14">
                <a:extLst>
                  <a:ext uri="{FF2B5EF4-FFF2-40B4-BE49-F238E27FC236}">
                    <a16:creationId xmlns:a16="http://schemas.microsoft.com/office/drawing/2014/main" id="{C33E3A3C-450B-4FB6-9B60-5D8D12741754}"/>
                  </a:ext>
                </a:extLst>
              </p:cNvPr>
              <p:cNvGrpSpPr/>
              <p:nvPr/>
            </p:nvGrpSpPr>
            <p:grpSpPr>
              <a:xfrm>
                <a:off x="2814490" y="1051381"/>
                <a:ext cx="309" cy="2105660"/>
                <a:chOff x="10805136" y="938909"/>
                <a:chExt cx="22" cy="2233530"/>
              </a:xfrm>
            </p:grpSpPr>
            <p:cxnSp>
              <p:nvCxnSpPr>
                <p:cNvPr id="40" name="直接连接符 39">
                  <a:extLst>
                    <a:ext uri="{FF2B5EF4-FFF2-40B4-BE49-F238E27FC236}">
                      <a16:creationId xmlns:a16="http://schemas.microsoft.com/office/drawing/2014/main" id="{17FAD58F-17A5-418D-91B3-8847B1CEBFC4}"/>
                    </a:ext>
                  </a:extLst>
                </p:cNvPr>
                <p:cNvCxnSpPr>
                  <a:cxnSpLocks/>
                </p:cNvCxnSpPr>
                <p:nvPr/>
              </p:nvCxnSpPr>
              <p:spPr>
                <a:xfrm flipH="1">
                  <a:off x="10805157" y="938909"/>
                  <a:ext cx="1" cy="223353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1" name="直接箭头连接符 40">
                  <a:extLst>
                    <a:ext uri="{FF2B5EF4-FFF2-40B4-BE49-F238E27FC236}">
                      <a16:creationId xmlns:a16="http://schemas.microsoft.com/office/drawing/2014/main" id="{BA2B4EF2-C673-4226-B58B-821CF422CEEE}"/>
                    </a:ext>
                  </a:extLst>
                </p:cNvPr>
                <p:cNvCxnSpPr/>
                <p:nvPr/>
              </p:nvCxnSpPr>
              <p:spPr>
                <a:xfrm>
                  <a:off x="10805136" y="1492606"/>
                  <a:ext cx="0" cy="824678"/>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6" name="组合 15">
                <a:extLst>
                  <a:ext uri="{FF2B5EF4-FFF2-40B4-BE49-F238E27FC236}">
                    <a16:creationId xmlns:a16="http://schemas.microsoft.com/office/drawing/2014/main" id="{B5C71508-0AD0-4B76-B8FC-5C0FCA7BDA0B}"/>
                  </a:ext>
                </a:extLst>
              </p:cNvPr>
              <p:cNvGrpSpPr/>
              <p:nvPr/>
            </p:nvGrpSpPr>
            <p:grpSpPr>
              <a:xfrm>
                <a:off x="2789709" y="3198015"/>
                <a:ext cx="2576986" cy="7208"/>
                <a:chOff x="8722310" y="3943498"/>
                <a:chExt cx="2489187" cy="559"/>
              </a:xfrm>
            </p:grpSpPr>
            <p:cxnSp>
              <p:nvCxnSpPr>
                <p:cNvPr id="38" name="直接连接符 37">
                  <a:extLst>
                    <a:ext uri="{FF2B5EF4-FFF2-40B4-BE49-F238E27FC236}">
                      <a16:creationId xmlns:a16="http://schemas.microsoft.com/office/drawing/2014/main" id="{53F5A5B4-C454-41B1-A173-8FA33FC5AE93}"/>
                    </a:ext>
                  </a:extLst>
                </p:cNvPr>
                <p:cNvCxnSpPr>
                  <a:cxnSpLocks/>
                </p:cNvCxnSpPr>
                <p:nvPr/>
              </p:nvCxnSpPr>
              <p:spPr>
                <a:xfrm rot="5400000">
                  <a:off x="9966899" y="2699458"/>
                  <a:ext cx="10" cy="248918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9" name="直接箭头连接符 38">
                  <a:extLst>
                    <a:ext uri="{FF2B5EF4-FFF2-40B4-BE49-F238E27FC236}">
                      <a16:creationId xmlns:a16="http://schemas.microsoft.com/office/drawing/2014/main" id="{8A69E588-A8E5-4E18-841A-03663F9BB2BD}"/>
                    </a:ext>
                  </a:extLst>
                </p:cNvPr>
                <p:cNvCxnSpPr/>
                <p:nvPr/>
              </p:nvCxnSpPr>
              <p:spPr>
                <a:xfrm rot="5400000" flipH="1">
                  <a:off x="10097031" y="3483961"/>
                  <a:ext cx="0" cy="919073"/>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矩形 16">
                <a:extLst>
                  <a:ext uri="{FF2B5EF4-FFF2-40B4-BE49-F238E27FC236}">
                    <a16:creationId xmlns:a16="http://schemas.microsoft.com/office/drawing/2014/main" id="{22830E76-FF02-483B-ADF2-1ADCCE386B2D}"/>
                  </a:ext>
                </a:extLst>
              </p:cNvPr>
              <p:cNvSpPr/>
              <p:nvPr/>
            </p:nvSpPr>
            <p:spPr>
              <a:xfrm>
                <a:off x="2419855" y="1867677"/>
                <a:ext cx="394635" cy="369332"/>
              </a:xfrm>
              <a:prstGeom prst="rect">
                <a:avLst/>
              </a:prstGeom>
            </p:spPr>
            <p:txBody>
              <a:bodyPr wrap="none">
                <a:spAutoFit/>
              </a:bodyPr>
              <a:lstStyle/>
              <a:p>
                <a:r>
                  <a:rPr lang="en-US" altLang="zh-CN" dirty="0"/>
                  <a:t>d1</a:t>
                </a:r>
                <a:endParaRPr lang="zh-CN" altLang="en-US" dirty="0"/>
              </a:p>
            </p:txBody>
          </p:sp>
          <p:sp>
            <p:nvSpPr>
              <p:cNvPr id="18" name="矩形 17">
                <a:extLst>
                  <a:ext uri="{FF2B5EF4-FFF2-40B4-BE49-F238E27FC236}">
                    <a16:creationId xmlns:a16="http://schemas.microsoft.com/office/drawing/2014/main" id="{4151066A-6943-49F0-BB4A-572E1F4F8C68}"/>
                  </a:ext>
                </a:extLst>
              </p:cNvPr>
              <p:cNvSpPr/>
              <p:nvPr/>
            </p:nvSpPr>
            <p:spPr>
              <a:xfrm>
                <a:off x="3569765" y="2744787"/>
                <a:ext cx="394635" cy="369332"/>
              </a:xfrm>
              <a:prstGeom prst="rect">
                <a:avLst/>
              </a:prstGeom>
            </p:spPr>
            <p:txBody>
              <a:bodyPr wrap="none">
                <a:spAutoFit/>
              </a:bodyPr>
              <a:lstStyle/>
              <a:p>
                <a:r>
                  <a:rPr lang="en-US" altLang="zh-CN" dirty="0"/>
                  <a:t>d2</a:t>
                </a:r>
                <a:endParaRPr lang="zh-CN" altLang="en-US" dirty="0"/>
              </a:p>
            </p:txBody>
          </p:sp>
          <p:sp>
            <p:nvSpPr>
              <p:cNvPr id="19" name="矩形 18">
                <a:extLst>
                  <a:ext uri="{FF2B5EF4-FFF2-40B4-BE49-F238E27FC236}">
                    <a16:creationId xmlns:a16="http://schemas.microsoft.com/office/drawing/2014/main" id="{781E3375-594D-458F-9693-8122AB0D9AA3}"/>
                  </a:ext>
                </a:extLst>
              </p:cNvPr>
              <p:cNvSpPr/>
              <p:nvPr/>
            </p:nvSpPr>
            <p:spPr>
              <a:xfrm>
                <a:off x="1532908" y="4821312"/>
                <a:ext cx="646343" cy="369332"/>
              </a:xfrm>
              <a:prstGeom prst="rect">
                <a:avLst/>
              </a:prstGeom>
            </p:spPr>
            <p:txBody>
              <a:bodyPr wrap="none">
                <a:spAutoFit/>
              </a:bodyPr>
              <a:lstStyle/>
              <a:p>
                <a:r>
                  <a:rPr lang="zh-CN" altLang="en-US" dirty="0"/>
                  <a:t>白屏</a:t>
                </a:r>
              </a:p>
            </p:txBody>
          </p:sp>
          <p:sp>
            <p:nvSpPr>
              <p:cNvPr id="20" name="矩形 19">
                <a:extLst>
                  <a:ext uri="{FF2B5EF4-FFF2-40B4-BE49-F238E27FC236}">
                    <a16:creationId xmlns:a16="http://schemas.microsoft.com/office/drawing/2014/main" id="{F57290CA-62E3-497B-8331-285ACD08FAF1}"/>
                  </a:ext>
                </a:extLst>
              </p:cNvPr>
              <p:cNvSpPr/>
              <p:nvPr/>
            </p:nvSpPr>
            <p:spPr>
              <a:xfrm>
                <a:off x="2350655" y="442477"/>
                <a:ext cx="994202" cy="369332"/>
              </a:xfrm>
              <a:prstGeom prst="rect">
                <a:avLst/>
              </a:prstGeom>
            </p:spPr>
            <p:txBody>
              <a:bodyPr wrap="none">
                <a:spAutoFit/>
              </a:bodyPr>
              <a:lstStyle/>
              <a:p>
                <a:r>
                  <a:rPr lang="zh-CN" altLang="en-US" dirty="0"/>
                  <a:t>平面镜</a:t>
                </a:r>
                <a:r>
                  <a:rPr lang="en-US" altLang="zh-CN" dirty="0"/>
                  <a:t>2</a:t>
                </a:r>
                <a:endParaRPr lang="zh-CN" altLang="en-US" dirty="0"/>
              </a:p>
            </p:txBody>
          </p:sp>
          <p:sp>
            <p:nvSpPr>
              <p:cNvPr id="21" name="矩形 20">
                <a:extLst>
                  <a:ext uri="{FF2B5EF4-FFF2-40B4-BE49-F238E27FC236}">
                    <a16:creationId xmlns:a16="http://schemas.microsoft.com/office/drawing/2014/main" id="{F43050C4-1591-45C9-96D7-973B64F83B2B}"/>
                  </a:ext>
                </a:extLst>
              </p:cNvPr>
              <p:cNvSpPr/>
              <p:nvPr/>
            </p:nvSpPr>
            <p:spPr>
              <a:xfrm rot="16200000">
                <a:off x="5249940" y="2969617"/>
                <a:ext cx="994183" cy="369339"/>
              </a:xfrm>
              <a:prstGeom prst="rect">
                <a:avLst/>
              </a:prstGeom>
            </p:spPr>
            <p:txBody>
              <a:bodyPr wrap="none">
                <a:spAutoFit/>
              </a:bodyPr>
              <a:lstStyle/>
              <a:p>
                <a:r>
                  <a:rPr lang="zh-CN" altLang="en-US" dirty="0"/>
                  <a:t>平面镜</a:t>
                </a:r>
                <a:r>
                  <a:rPr lang="en-US" altLang="zh-CN" dirty="0"/>
                  <a:t>1</a:t>
                </a:r>
                <a:endParaRPr lang="zh-CN" altLang="en-US" dirty="0"/>
              </a:p>
            </p:txBody>
          </p:sp>
          <p:cxnSp>
            <p:nvCxnSpPr>
              <p:cNvPr id="22" name="直接连接符 21">
                <a:extLst>
                  <a:ext uri="{FF2B5EF4-FFF2-40B4-BE49-F238E27FC236}">
                    <a16:creationId xmlns:a16="http://schemas.microsoft.com/office/drawing/2014/main" id="{7A92814D-85C4-48C2-AB0D-00EAEC2B9B8C}"/>
                  </a:ext>
                </a:extLst>
              </p:cNvPr>
              <p:cNvCxnSpPr>
                <a:cxnSpLocks/>
              </p:cNvCxnSpPr>
              <p:nvPr/>
            </p:nvCxnSpPr>
            <p:spPr>
              <a:xfrm>
                <a:off x="3154578" y="1043038"/>
                <a:ext cx="2207871"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8250D557-0578-476F-811E-A8CD714DC63E}"/>
                  </a:ext>
                </a:extLst>
              </p:cNvPr>
              <p:cNvCxnSpPr/>
              <p:nvPr/>
            </p:nvCxnSpPr>
            <p:spPr>
              <a:xfrm flipV="1">
                <a:off x="5350068" y="1043038"/>
                <a:ext cx="0" cy="186673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矩形 23">
                <a:extLst>
                  <a:ext uri="{FF2B5EF4-FFF2-40B4-BE49-F238E27FC236}">
                    <a16:creationId xmlns:a16="http://schemas.microsoft.com/office/drawing/2014/main" id="{DA0F1826-4056-4B2B-B1BC-F55FE54E40EA}"/>
                  </a:ext>
                </a:extLst>
              </p:cNvPr>
              <p:cNvSpPr/>
              <p:nvPr/>
            </p:nvSpPr>
            <p:spPr>
              <a:xfrm>
                <a:off x="5244880" y="1045366"/>
                <a:ext cx="108745" cy="118011"/>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a:extLst>
                  <a:ext uri="{FF2B5EF4-FFF2-40B4-BE49-F238E27FC236}">
                    <a16:creationId xmlns:a16="http://schemas.microsoft.com/office/drawing/2014/main" id="{BB6FED42-1B1B-43F1-852E-E414E57D0AE3}"/>
                  </a:ext>
                </a:extLst>
              </p:cNvPr>
              <p:cNvCxnSpPr>
                <a:cxnSpLocks/>
              </p:cNvCxnSpPr>
              <p:nvPr/>
            </p:nvCxnSpPr>
            <p:spPr>
              <a:xfrm flipV="1">
                <a:off x="3307894" y="1058430"/>
                <a:ext cx="2004423" cy="1747839"/>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26" name="弧形 25">
                <a:extLst>
                  <a:ext uri="{FF2B5EF4-FFF2-40B4-BE49-F238E27FC236}">
                    <a16:creationId xmlns:a16="http://schemas.microsoft.com/office/drawing/2014/main" id="{60C21E2E-0BE8-4050-9696-AE9DC2114FB2}"/>
                  </a:ext>
                </a:extLst>
              </p:cNvPr>
              <p:cNvSpPr/>
              <p:nvPr/>
            </p:nvSpPr>
            <p:spPr>
              <a:xfrm rot="11669445">
                <a:off x="5001912" y="957985"/>
                <a:ext cx="321759" cy="27525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7" name="矩形 26">
                <a:extLst>
                  <a:ext uri="{FF2B5EF4-FFF2-40B4-BE49-F238E27FC236}">
                    <a16:creationId xmlns:a16="http://schemas.microsoft.com/office/drawing/2014/main" id="{059E8749-0142-4AD0-A3DE-B7FEDA68E91F}"/>
                  </a:ext>
                </a:extLst>
              </p:cNvPr>
              <p:cNvSpPr/>
              <p:nvPr/>
            </p:nvSpPr>
            <p:spPr>
              <a:xfrm>
                <a:off x="4533765" y="1080746"/>
                <a:ext cx="649550" cy="369332"/>
              </a:xfrm>
              <a:prstGeom prst="rect">
                <a:avLst/>
              </a:prstGeom>
            </p:spPr>
            <p:txBody>
              <a:bodyPr wrap="none">
                <a:spAutoFit/>
              </a:bodyPr>
              <a:lstStyle/>
              <a:p>
                <a:r>
                  <a:rPr lang="en-US" altLang="zh-CN" dirty="0"/>
                  <a:t>45°</a:t>
                </a:r>
                <a:endParaRPr lang="zh-CN" altLang="en-US" dirty="0"/>
              </a:p>
            </p:txBody>
          </p:sp>
          <p:cxnSp>
            <p:nvCxnSpPr>
              <p:cNvPr id="28" name="直接箭头连接符 27">
                <a:extLst>
                  <a:ext uri="{FF2B5EF4-FFF2-40B4-BE49-F238E27FC236}">
                    <a16:creationId xmlns:a16="http://schemas.microsoft.com/office/drawing/2014/main" id="{424B8D41-C948-4278-A1E1-981A11ABA395}"/>
                  </a:ext>
                </a:extLst>
              </p:cNvPr>
              <p:cNvCxnSpPr/>
              <p:nvPr/>
            </p:nvCxnSpPr>
            <p:spPr>
              <a:xfrm>
                <a:off x="2439171" y="4174187"/>
                <a:ext cx="868723" cy="0"/>
              </a:xfrm>
              <a:prstGeom prst="straightConnector1">
                <a:avLst/>
              </a:prstGeom>
              <a:ln w="44450">
                <a:solidFill>
                  <a:srgbClr val="D69F32">
                    <a:alpha val="87843"/>
                  </a:srgbClr>
                </a:solidFill>
                <a:headEnd type="arrow" w="sm" len="lg"/>
                <a:tailEnd type="arrow" w="sm" len="lg"/>
              </a:ln>
            </p:spPr>
            <p:style>
              <a:lnRef idx="1">
                <a:schemeClr val="accent1"/>
              </a:lnRef>
              <a:fillRef idx="0">
                <a:schemeClr val="accent1"/>
              </a:fillRef>
              <a:effectRef idx="0">
                <a:schemeClr val="accent1"/>
              </a:effectRef>
              <a:fontRef idx="minor">
                <a:schemeClr val="tx1"/>
              </a:fontRef>
            </p:style>
          </p:cxnSp>
          <p:sp>
            <p:nvSpPr>
              <p:cNvPr id="29" name="矩形 28">
                <a:extLst>
                  <a:ext uri="{FF2B5EF4-FFF2-40B4-BE49-F238E27FC236}">
                    <a16:creationId xmlns:a16="http://schemas.microsoft.com/office/drawing/2014/main" id="{D8AEF3C4-256D-4A7F-BADE-5781662858F9}"/>
                  </a:ext>
                </a:extLst>
              </p:cNvPr>
              <p:cNvSpPr/>
              <p:nvPr/>
            </p:nvSpPr>
            <p:spPr>
              <a:xfrm>
                <a:off x="1640917" y="4004802"/>
                <a:ext cx="877180" cy="369332"/>
              </a:xfrm>
              <a:prstGeom prst="rect">
                <a:avLst/>
              </a:prstGeom>
            </p:spPr>
            <p:txBody>
              <a:bodyPr wrap="none">
                <a:spAutoFit/>
              </a:bodyPr>
              <a:lstStyle/>
              <a:p>
                <a:r>
                  <a:rPr lang="zh-CN" altLang="en-US" dirty="0"/>
                  <a:t>扩束镜</a:t>
                </a:r>
              </a:p>
            </p:txBody>
          </p:sp>
          <p:grpSp>
            <p:nvGrpSpPr>
              <p:cNvPr id="30" name="组合 29">
                <a:extLst>
                  <a:ext uri="{FF2B5EF4-FFF2-40B4-BE49-F238E27FC236}">
                    <a16:creationId xmlns:a16="http://schemas.microsoft.com/office/drawing/2014/main" id="{1D92D1B0-9C14-4DD8-B6B5-503B78D5606D}"/>
                  </a:ext>
                </a:extLst>
              </p:cNvPr>
              <p:cNvGrpSpPr/>
              <p:nvPr/>
            </p:nvGrpSpPr>
            <p:grpSpPr>
              <a:xfrm>
                <a:off x="1892624" y="2755248"/>
                <a:ext cx="1432011" cy="1327042"/>
                <a:chOff x="5102816" y="5043278"/>
                <a:chExt cx="1431984" cy="1327042"/>
              </a:xfrm>
            </p:grpSpPr>
            <p:cxnSp>
              <p:nvCxnSpPr>
                <p:cNvPr id="35" name="直接连接符 34">
                  <a:extLst>
                    <a:ext uri="{FF2B5EF4-FFF2-40B4-BE49-F238E27FC236}">
                      <a16:creationId xmlns:a16="http://schemas.microsoft.com/office/drawing/2014/main" id="{8E9BE517-5233-48AC-BADE-D6D3FBB52377}"/>
                    </a:ext>
                  </a:extLst>
                </p:cNvPr>
                <p:cNvCxnSpPr>
                  <a:cxnSpLocks/>
                </p:cNvCxnSpPr>
                <p:nvPr/>
              </p:nvCxnSpPr>
              <p:spPr>
                <a:xfrm flipV="1">
                  <a:off x="5102816" y="5043278"/>
                  <a:ext cx="1411664" cy="1157602"/>
                </a:xfrm>
                <a:prstGeom prst="line">
                  <a:avLst/>
                </a:prstGeom>
                <a:ln w="412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6" name="直接连接符 35">
                  <a:extLst>
                    <a:ext uri="{FF2B5EF4-FFF2-40B4-BE49-F238E27FC236}">
                      <a16:creationId xmlns:a16="http://schemas.microsoft.com/office/drawing/2014/main" id="{D68EE2A5-A9B1-473E-BE96-67E66BB78BFD}"/>
                    </a:ext>
                  </a:extLst>
                </p:cNvPr>
                <p:cNvCxnSpPr>
                  <a:cxnSpLocks/>
                </p:cNvCxnSpPr>
                <p:nvPr/>
              </p:nvCxnSpPr>
              <p:spPr>
                <a:xfrm flipH="1">
                  <a:off x="5657144" y="5071603"/>
                  <a:ext cx="877656" cy="72267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矩形 36">
                  <a:extLst>
                    <a:ext uri="{FF2B5EF4-FFF2-40B4-BE49-F238E27FC236}">
                      <a16:creationId xmlns:a16="http://schemas.microsoft.com/office/drawing/2014/main" id="{5C0539B0-2D35-47A6-86F4-DD4238E159BF}"/>
                    </a:ext>
                  </a:extLst>
                </p:cNvPr>
                <p:cNvSpPr/>
                <p:nvPr/>
              </p:nvSpPr>
              <p:spPr>
                <a:xfrm>
                  <a:off x="5102816" y="5696176"/>
                  <a:ext cx="534008" cy="674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31" name="直接箭头连接符 30">
                <a:extLst>
                  <a:ext uri="{FF2B5EF4-FFF2-40B4-BE49-F238E27FC236}">
                    <a16:creationId xmlns:a16="http://schemas.microsoft.com/office/drawing/2014/main" id="{C28AEDEC-61E4-4ECC-8F30-77A95D76AD36}"/>
                  </a:ext>
                </a:extLst>
              </p:cNvPr>
              <p:cNvCxnSpPr>
                <a:cxnSpLocks/>
              </p:cNvCxnSpPr>
              <p:nvPr/>
            </p:nvCxnSpPr>
            <p:spPr>
              <a:xfrm flipH="1">
                <a:off x="2518097" y="4174187"/>
                <a:ext cx="316597" cy="831791"/>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接箭头连接符 31">
                <a:extLst>
                  <a:ext uri="{FF2B5EF4-FFF2-40B4-BE49-F238E27FC236}">
                    <a16:creationId xmlns:a16="http://schemas.microsoft.com/office/drawing/2014/main" id="{41939778-A6A6-4BAD-BDEE-39ABE9811718}"/>
                  </a:ext>
                </a:extLst>
              </p:cNvPr>
              <p:cNvCxnSpPr>
                <a:cxnSpLocks/>
              </p:cNvCxnSpPr>
              <p:nvPr/>
            </p:nvCxnSpPr>
            <p:spPr>
              <a:xfrm>
                <a:off x="2887808" y="4214011"/>
                <a:ext cx="409326" cy="791967"/>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接箭头连接符 32">
                <a:extLst>
                  <a:ext uri="{FF2B5EF4-FFF2-40B4-BE49-F238E27FC236}">
                    <a16:creationId xmlns:a16="http://schemas.microsoft.com/office/drawing/2014/main" id="{B405C727-8521-45B8-913F-B14FA4DA4E64}"/>
                  </a:ext>
                </a:extLst>
              </p:cNvPr>
              <p:cNvCxnSpPr>
                <a:cxnSpLocks/>
              </p:cNvCxnSpPr>
              <p:nvPr/>
            </p:nvCxnSpPr>
            <p:spPr>
              <a:xfrm flipH="1">
                <a:off x="2832587" y="3167380"/>
                <a:ext cx="13050" cy="958462"/>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接箭头连接符 33">
                <a:extLst>
                  <a:ext uri="{FF2B5EF4-FFF2-40B4-BE49-F238E27FC236}">
                    <a16:creationId xmlns:a16="http://schemas.microsoft.com/office/drawing/2014/main" id="{35291424-24E9-478F-84AE-8F6ECC5505A9}"/>
                  </a:ext>
                </a:extLst>
              </p:cNvPr>
              <p:cNvCxnSpPr>
                <a:cxnSpLocks/>
              </p:cNvCxnSpPr>
              <p:nvPr/>
            </p:nvCxnSpPr>
            <p:spPr>
              <a:xfrm>
                <a:off x="2854031" y="4267080"/>
                <a:ext cx="31713" cy="738898"/>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6" name="矩形 55">
                <a:extLst>
                  <a:ext uri="{FF2B5EF4-FFF2-40B4-BE49-F238E27FC236}">
                    <a16:creationId xmlns:a16="http://schemas.microsoft.com/office/drawing/2014/main" id="{2D4D56DB-4C33-4342-9686-24686EB1C407}"/>
                  </a:ext>
                </a:extLst>
              </p:cNvPr>
              <p:cNvSpPr/>
              <p:nvPr/>
            </p:nvSpPr>
            <p:spPr>
              <a:xfrm>
                <a:off x="4452222" y="2663900"/>
                <a:ext cx="263190" cy="369332"/>
              </a:xfrm>
              <a:prstGeom prst="rect">
                <a:avLst/>
              </a:prstGeom>
            </p:spPr>
            <p:txBody>
              <a:bodyPr wrap="none">
                <a:spAutoFit/>
              </a:bodyPr>
              <a:lstStyle/>
              <a:p>
                <a:r>
                  <a:rPr lang="en-US" altLang="zh-CN" dirty="0"/>
                  <a:t>L</a:t>
                </a:r>
                <a:endParaRPr lang="zh-CN" altLang="en-US" dirty="0"/>
              </a:p>
            </p:txBody>
          </p:sp>
          <p:sp>
            <p:nvSpPr>
              <p:cNvPr id="57" name="矩形 56">
                <a:extLst>
                  <a:ext uri="{FF2B5EF4-FFF2-40B4-BE49-F238E27FC236}">
                    <a16:creationId xmlns:a16="http://schemas.microsoft.com/office/drawing/2014/main" id="{94AE3629-C1E8-44CA-8A0F-A9EBF55F2B0B}"/>
                  </a:ext>
                </a:extLst>
              </p:cNvPr>
              <p:cNvSpPr/>
              <p:nvPr/>
            </p:nvSpPr>
            <p:spPr>
              <a:xfrm>
                <a:off x="3063016" y="3251780"/>
                <a:ext cx="727728" cy="369332"/>
              </a:xfrm>
              <a:prstGeom prst="rect">
                <a:avLst/>
              </a:prstGeom>
            </p:spPr>
            <p:txBody>
              <a:bodyPr wrap="none">
                <a:spAutoFit/>
              </a:bodyPr>
              <a:lstStyle/>
              <a:p>
                <a:r>
                  <a:rPr lang="en-US" altLang="zh-CN" dirty="0"/>
                  <a:t>(n</a:t>
                </a:r>
                <a:r>
                  <a:rPr lang="en-US" altLang="zh-CN" baseline="-25000" dirty="0"/>
                  <a:t>0</a:t>
                </a:r>
                <a:r>
                  <a:rPr lang="en-US" altLang="zh-CN" dirty="0"/>
                  <a:t>,P</a:t>
                </a:r>
                <a:r>
                  <a:rPr lang="en-US" altLang="zh-CN" baseline="-25000" dirty="0"/>
                  <a:t>0</a:t>
                </a:r>
                <a:r>
                  <a:rPr lang="en-US" altLang="zh-CN" dirty="0"/>
                  <a:t>)</a:t>
                </a:r>
                <a:endParaRPr lang="zh-CN" altLang="en-US" dirty="0"/>
              </a:p>
            </p:txBody>
          </p:sp>
          <p:sp>
            <p:nvSpPr>
              <p:cNvPr id="58" name="矩形 57">
                <a:extLst>
                  <a:ext uri="{FF2B5EF4-FFF2-40B4-BE49-F238E27FC236}">
                    <a16:creationId xmlns:a16="http://schemas.microsoft.com/office/drawing/2014/main" id="{AD76563C-6B63-411B-844A-8413BEB6381C}"/>
                  </a:ext>
                </a:extLst>
              </p:cNvPr>
              <p:cNvSpPr/>
              <p:nvPr/>
            </p:nvSpPr>
            <p:spPr>
              <a:xfrm>
                <a:off x="4581632" y="2846788"/>
                <a:ext cx="581347" cy="369332"/>
              </a:xfrm>
              <a:prstGeom prst="rect">
                <a:avLst/>
              </a:prstGeom>
            </p:spPr>
            <p:txBody>
              <a:bodyPr wrap="none">
                <a:spAutoFit/>
              </a:bodyPr>
              <a:lstStyle/>
              <a:p>
                <a:r>
                  <a:rPr lang="en-US" altLang="zh-CN" dirty="0"/>
                  <a:t>(</a:t>
                </a:r>
                <a:r>
                  <a:rPr lang="en-US" altLang="zh-CN" dirty="0" err="1"/>
                  <a:t>n,P</a:t>
                </a:r>
                <a:r>
                  <a:rPr lang="en-US" altLang="zh-CN" dirty="0"/>
                  <a:t>)</a:t>
                </a:r>
                <a:endParaRPr lang="zh-CN" altLang="en-US" dirty="0"/>
              </a:p>
            </p:txBody>
          </p:sp>
          <p:sp>
            <p:nvSpPr>
              <p:cNvPr id="60" name="矩形 59">
                <a:extLst>
                  <a:ext uri="{FF2B5EF4-FFF2-40B4-BE49-F238E27FC236}">
                    <a16:creationId xmlns:a16="http://schemas.microsoft.com/office/drawing/2014/main" id="{3714F02C-2C57-470B-AFEE-0977F76CE9D0}"/>
                  </a:ext>
                </a:extLst>
              </p:cNvPr>
              <p:cNvSpPr/>
              <p:nvPr/>
            </p:nvSpPr>
            <p:spPr>
              <a:xfrm>
                <a:off x="4405326" y="3326004"/>
                <a:ext cx="602258" cy="369332"/>
              </a:xfrm>
              <a:prstGeom prst="rect">
                <a:avLst/>
              </a:prstGeom>
            </p:spPr>
            <p:txBody>
              <a:bodyPr wrap="none">
                <a:spAutoFit/>
              </a:bodyPr>
              <a:lstStyle/>
              <a:p>
                <a:r>
                  <a:rPr lang="zh-CN" altLang="en-US" dirty="0"/>
                  <a:t>气室</a:t>
                </a:r>
              </a:p>
            </p:txBody>
          </p:sp>
        </p:grpSp>
        <p:sp>
          <p:nvSpPr>
            <p:cNvPr id="55" name="矩形 54">
              <a:extLst>
                <a:ext uri="{FF2B5EF4-FFF2-40B4-BE49-F238E27FC236}">
                  <a16:creationId xmlns:a16="http://schemas.microsoft.com/office/drawing/2014/main" id="{93031471-0A5B-400C-9E12-00B87A73CBB9}"/>
                </a:ext>
              </a:extLst>
            </p:cNvPr>
            <p:cNvSpPr/>
            <p:nvPr/>
          </p:nvSpPr>
          <p:spPr>
            <a:xfrm>
              <a:off x="7237494" y="3222624"/>
              <a:ext cx="939357" cy="400785"/>
            </a:xfrm>
            <a:prstGeom prst="rect">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1" name="任意多边形: 形状 60">
            <a:extLst>
              <a:ext uri="{FF2B5EF4-FFF2-40B4-BE49-F238E27FC236}">
                <a16:creationId xmlns:a16="http://schemas.microsoft.com/office/drawing/2014/main" id="{DB233C54-802B-496C-AB11-E304AA315B7B}"/>
              </a:ext>
            </a:extLst>
          </p:cNvPr>
          <p:cNvSpPr/>
          <p:nvPr/>
        </p:nvSpPr>
        <p:spPr>
          <a:xfrm>
            <a:off x="4897120" y="3606800"/>
            <a:ext cx="426720" cy="1158240"/>
          </a:xfrm>
          <a:custGeom>
            <a:avLst/>
            <a:gdLst>
              <a:gd name="connsiteX0" fmla="*/ 172720 w 426720"/>
              <a:gd name="connsiteY0" fmla="*/ 0 h 1158240"/>
              <a:gd name="connsiteX1" fmla="*/ 152400 w 426720"/>
              <a:gd name="connsiteY1" fmla="*/ 121920 h 1158240"/>
              <a:gd name="connsiteX2" fmla="*/ 121920 w 426720"/>
              <a:gd name="connsiteY2" fmla="*/ 162560 h 1158240"/>
              <a:gd name="connsiteX3" fmla="*/ 60960 w 426720"/>
              <a:gd name="connsiteY3" fmla="*/ 233680 h 1158240"/>
              <a:gd name="connsiteX4" fmla="*/ 50800 w 426720"/>
              <a:gd name="connsiteY4" fmla="*/ 294640 h 1158240"/>
              <a:gd name="connsiteX5" fmla="*/ 30480 w 426720"/>
              <a:gd name="connsiteY5" fmla="*/ 375920 h 1158240"/>
              <a:gd name="connsiteX6" fmla="*/ 10160 w 426720"/>
              <a:gd name="connsiteY6" fmla="*/ 609600 h 1158240"/>
              <a:gd name="connsiteX7" fmla="*/ 0 w 426720"/>
              <a:gd name="connsiteY7" fmla="*/ 680720 h 1158240"/>
              <a:gd name="connsiteX8" fmla="*/ 81280 w 426720"/>
              <a:gd name="connsiteY8" fmla="*/ 833120 h 1158240"/>
              <a:gd name="connsiteX9" fmla="*/ 111760 w 426720"/>
              <a:gd name="connsiteY9" fmla="*/ 883920 h 1158240"/>
              <a:gd name="connsiteX10" fmla="*/ 132080 w 426720"/>
              <a:gd name="connsiteY10" fmla="*/ 924560 h 1158240"/>
              <a:gd name="connsiteX11" fmla="*/ 203200 w 426720"/>
              <a:gd name="connsiteY11" fmla="*/ 985520 h 1158240"/>
              <a:gd name="connsiteX12" fmla="*/ 223520 w 426720"/>
              <a:gd name="connsiteY12" fmla="*/ 1016000 h 1158240"/>
              <a:gd name="connsiteX13" fmla="*/ 274320 w 426720"/>
              <a:gd name="connsiteY13" fmla="*/ 1056640 h 1158240"/>
              <a:gd name="connsiteX14" fmla="*/ 365760 w 426720"/>
              <a:gd name="connsiteY14" fmla="*/ 1127760 h 1158240"/>
              <a:gd name="connsiteX15" fmla="*/ 396240 w 426720"/>
              <a:gd name="connsiteY15" fmla="*/ 1137920 h 1158240"/>
              <a:gd name="connsiteX16" fmla="*/ 426720 w 426720"/>
              <a:gd name="connsiteY16" fmla="*/ 1158240 h 1158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 h="1158240">
                <a:moveTo>
                  <a:pt x="172720" y="0"/>
                </a:moveTo>
                <a:cubicBezTo>
                  <a:pt x="171767" y="7627"/>
                  <a:pt x="163588" y="99544"/>
                  <a:pt x="152400" y="121920"/>
                </a:cubicBezTo>
                <a:cubicBezTo>
                  <a:pt x="144827" y="137066"/>
                  <a:pt x="130144" y="147758"/>
                  <a:pt x="121920" y="162560"/>
                </a:cubicBezTo>
                <a:cubicBezTo>
                  <a:pt x="82005" y="234408"/>
                  <a:pt x="129514" y="199403"/>
                  <a:pt x="60960" y="233680"/>
                </a:cubicBezTo>
                <a:cubicBezTo>
                  <a:pt x="57573" y="254000"/>
                  <a:pt x="55116" y="274497"/>
                  <a:pt x="50800" y="294640"/>
                </a:cubicBezTo>
                <a:cubicBezTo>
                  <a:pt x="44948" y="321947"/>
                  <a:pt x="35627" y="348471"/>
                  <a:pt x="30480" y="375920"/>
                </a:cubicBezTo>
                <a:cubicBezTo>
                  <a:pt x="17224" y="446617"/>
                  <a:pt x="16134" y="543891"/>
                  <a:pt x="10160" y="609600"/>
                </a:cubicBezTo>
                <a:cubicBezTo>
                  <a:pt x="7992" y="633449"/>
                  <a:pt x="3387" y="657013"/>
                  <a:pt x="0" y="680720"/>
                </a:cubicBezTo>
                <a:cubicBezTo>
                  <a:pt x="68621" y="795088"/>
                  <a:pt x="-14130" y="654226"/>
                  <a:pt x="81280" y="833120"/>
                </a:cubicBezTo>
                <a:cubicBezTo>
                  <a:pt x="90573" y="850544"/>
                  <a:pt x="102170" y="866658"/>
                  <a:pt x="111760" y="883920"/>
                </a:cubicBezTo>
                <a:cubicBezTo>
                  <a:pt x="119115" y="897160"/>
                  <a:pt x="123277" y="912235"/>
                  <a:pt x="132080" y="924560"/>
                </a:cubicBezTo>
                <a:cubicBezTo>
                  <a:pt x="159729" y="963268"/>
                  <a:pt x="168513" y="950833"/>
                  <a:pt x="203200" y="985520"/>
                </a:cubicBezTo>
                <a:cubicBezTo>
                  <a:pt x="211834" y="994154"/>
                  <a:pt x="214886" y="1007366"/>
                  <a:pt x="223520" y="1016000"/>
                </a:cubicBezTo>
                <a:cubicBezTo>
                  <a:pt x="238854" y="1031334"/>
                  <a:pt x="258000" y="1042360"/>
                  <a:pt x="274320" y="1056640"/>
                </a:cubicBezTo>
                <a:cubicBezTo>
                  <a:pt x="306688" y="1084962"/>
                  <a:pt x="318987" y="1112169"/>
                  <a:pt x="365760" y="1127760"/>
                </a:cubicBezTo>
                <a:cubicBezTo>
                  <a:pt x="375920" y="1131147"/>
                  <a:pt x="386661" y="1133131"/>
                  <a:pt x="396240" y="1137920"/>
                </a:cubicBezTo>
                <a:cubicBezTo>
                  <a:pt x="407162" y="1143381"/>
                  <a:pt x="426720" y="1158240"/>
                  <a:pt x="426720" y="11582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任意多边形: 形状 61">
            <a:extLst>
              <a:ext uri="{FF2B5EF4-FFF2-40B4-BE49-F238E27FC236}">
                <a16:creationId xmlns:a16="http://schemas.microsoft.com/office/drawing/2014/main" id="{50EEF802-F2B7-429B-A7F9-EC4FDA05883E}"/>
              </a:ext>
            </a:extLst>
          </p:cNvPr>
          <p:cNvSpPr/>
          <p:nvPr/>
        </p:nvSpPr>
        <p:spPr>
          <a:xfrm>
            <a:off x="4996698" y="3597576"/>
            <a:ext cx="386080" cy="1137920"/>
          </a:xfrm>
          <a:custGeom>
            <a:avLst/>
            <a:gdLst>
              <a:gd name="connsiteX0" fmla="*/ 203200 w 386080"/>
              <a:gd name="connsiteY0" fmla="*/ 0 h 1137920"/>
              <a:gd name="connsiteX1" fmla="*/ 142240 w 386080"/>
              <a:gd name="connsiteY1" fmla="*/ 71120 h 1137920"/>
              <a:gd name="connsiteX2" fmla="*/ 121920 w 386080"/>
              <a:gd name="connsiteY2" fmla="*/ 152400 h 1137920"/>
              <a:gd name="connsiteX3" fmla="*/ 81280 w 386080"/>
              <a:gd name="connsiteY3" fmla="*/ 243840 h 1137920"/>
              <a:gd name="connsiteX4" fmla="*/ 60960 w 386080"/>
              <a:gd name="connsiteY4" fmla="*/ 345440 h 1137920"/>
              <a:gd name="connsiteX5" fmla="*/ 30480 w 386080"/>
              <a:gd name="connsiteY5" fmla="*/ 426720 h 1137920"/>
              <a:gd name="connsiteX6" fmla="*/ 20320 w 386080"/>
              <a:gd name="connsiteY6" fmla="*/ 467360 h 1137920"/>
              <a:gd name="connsiteX7" fmla="*/ 0 w 386080"/>
              <a:gd name="connsiteY7" fmla="*/ 538480 h 1137920"/>
              <a:gd name="connsiteX8" fmla="*/ 10160 w 386080"/>
              <a:gd name="connsiteY8" fmla="*/ 690880 h 1137920"/>
              <a:gd name="connsiteX9" fmla="*/ 20320 w 386080"/>
              <a:gd name="connsiteY9" fmla="*/ 721360 h 1137920"/>
              <a:gd name="connsiteX10" fmla="*/ 60960 w 386080"/>
              <a:gd name="connsiteY10" fmla="*/ 762000 h 1137920"/>
              <a:gd name="connsiteX11" fmla="*/ 81280 w 386080"/>
              <a:gd name="connsiteY11" fmla="*/ 792480 h 1137920"/>
              <a:gd name="connsiteX12" fmla="*/ 132080 w 386080"/>
              <a:gd name="connsiteY12" fmla="*/ 873760 h 1137920"/>
              <a:gd name="connsiteX13" fmla="*/ 142240 w 386080"/>
              <a:gd name="connsiteY13" fmla="*/ 904240 h 1137920"/>
              <a:gd name="connsiteX14" fmla="*/ 172720 w 386080"/>
              <a:gd name="connsiteY14" fmla="*/ 934720 h 1137920"/>
              <a:gd name="connsiteX15" fmla="*/ 233680 w 386080"/>
              <a:gd name="connsiteY15" fmla="*/ 995680 h 1137920"/>
              <a:gd name="connsiteX16" fmla="*/ 314960 w 386080"/>
              <a:gd name="connsiteY16" fmla="*/ 1087120 h 1137920"/>
              <a:gd name="connsiteX17" fmla="*/ 386080 w 386080"/>
              <a:gd name="connsiteY17" fmla="*/ 1127760 h 1137920"/>
              <a:gd name="connsiteX18" fmla="*/ 386080 w 386080"/>
              <a:gd name="connsiteY18" fmla="*/ 1137920 h 1137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6080" h="1137920">
                <a:moveTo>
                  <a:pt x="203200" y="0"/>
                </a:moveTo>
                <a:cubicBezTo>
                  <a:pt x="182880" y="23707"/>
                  <a:pt x="156933" y="43570"/>
                  <a:pt x="142240" y="71120"/>
                </a:cubicBezTo>
                <a:cubicBezTo>
                  <a:pt x="129098" y="95762"/>
                  <a:pt x="130133" y="125708"/>
                  <a:pt x="121920" y="152400"/>
                </a:cubicBezTo>
                <a:cubicBezTo>
                  <a:pt x="111542" y="186128"/>
                  <a:pt x="96829" y="212743"/>
                  <a:pt x="81280" y="243840"/>
                </a:cubicBezTo>
                <a:cubicBezTo>
                  <a:pt x="73296" y="291742"/>
                  <a:pt x="73085" y="303002"/>
                  <a:pt x="60960" y="345440"/>
                </a:cubicBezTo>
                <a:cubicBezTo>
                  <a:pt x="46692" y="395378"/>
                  <a:pt x="51952" y="362305"/>
                  <a:pt x="30480" y="426720"/>
                </a:cubicBezTo>
                <a:cubicBezTo>
                  <a:pt x="26064" y="439967"/>
                  <a:pt x="24156" y="453934"/>
                  <a:pt x="20320" y="467360"/>
                </a:cubicBezTo>
                <a:cubicBezTo>
                  <a:pt x="-8831" y="569390"/>
                  <a:pt x="31762" y="411433"/>
                  <a:pt x="0" y="538480"/>
                </a:cubicBezTo>
                <a:cubicBezTo>
                  <a:pt x="3387" y="589280"/>
                  <a:pt x="4538" y="640279"/>
                  <a:pt x="10160" y="690880"/>
                </a:cubicBezTo>
                <a:cubicBezTo>
                  <a:pt x="11343" y="701524"/>
                  <a:pt x="14095" y="712645"/>
                  <a:pt x="20320" y="721360"/>
                </a:cubicBezTo>
                <a:cubicBezTo>
                  <a:pt x="31455" y="736949"/>
                  <a:pt x="48492" y="747454"/>
                  <a:pt x="60960" y="762000"/>
                </a:cubicBezTo>
                <a:cubicBezTo>
                  <a:pt x="68907" y="771271"/>
                  <a:pt x="74507" y="782320"/>
                  <a:pt x="81280" y="792480"/>
                </a:cubicBezTo>
                <a:cubicBezTo>
                  <a:pt x="101751" y="874363"/>
                  <a:pt x="73795" y="792161"/>
                  <a:pt x="132080" y="873760"/>
                </a:cubicBezTo>
                <a:cubicBezTo>
                  <a:pt x="138305" y="882475"/>
                  <a:pt x="136299" y="895329"/>
                  <a:pt x="142240" y="904240"/>
                </a:cubicBezTo>
                <a:cubicBezTo>
                  <a:pt x="150210" y="916195"/>
                  <a:pt x="163369" y="923811"/>
                  <a:pt x="172720" y="934720"/>
                </a:cubicBezTo>
                <a:cubicBezTo>
                  <a:pt x="223129" y="993530"/>
                  <a:pt x="180023" y="959909"/>
                  <a:pt x="233680" y="995680"/>
                </a:cubicBezTo>
                <a:cubicBezTo>
                  <a:pt x="267277" y="1051674"/>
                  <a:pt x="257569" y="1048859"/>
                  <a:pt x="314960" y="1087120"/>
                </a:cubicBezTo>
                <a:cubicBezTo>
                  <a:pt x="338866" y="1103057"/>
                  <a:pt x="365295" y="1106975"/>
                  <a:pt x="386080" y="1127760"/>
                </a:cubicBezTo>
                <a:lnTo>
                  <a:pt x="386080" y="113792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椭圆 62">
            <a:extLst>
              <a:ext uri="{FF2B5EF4-FFF2-40B4-BE49-F238E27FC236}">
                <a16:creationId xmlns:a16="http://schemas.microsoft.com/office/drawing/2014/main" id="{9A3BFF77-85C8-425B-8153-3BF66C3F0D46}"/>
              </a:ext>
            </a:extLst>
          </p:cNvPr>
          <p:cNvSpPr/>
          <p:nvPr/>
        </p:nvSpPr>
        <p:spPr>
          <a:xfrm rot="1785523">
            <a:off x="5288787" y="4743969"/>
            <a:ext cx="672477" cy="3513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任意多边形: 形状 63">
            <a:extLst>
              <a:ext uri="{FF2B5EF4-FFF2-40B4-BE49-F238E27FC236}">
                <a16:creationId xmlns:a16="http://schemas.microsoft.com/office/drawing/2014/main" id="{1BAB12FE-D988-4A23-BB97-6047D8D1EA88}"/>
              </a:ext>
            </a:extLst>
          </p:cNvPr>
          <p:cNvSpPr/>
          <p:nvPr/>
        </p:nvSpPr>
        <p:spPr>
          <a:xfrm>
            <a:off x="5791200" y="3616960"/>
            <a:ext cx="436880" cy="1188720"/>
          </a:xfrm>
          <a:custGeom>
            <a:avLst/>
            <a:gdLst>
              <a:gd name="connsiteX0" fmla="*/ 0 w 436880"/>
              <a:gd name="connsiteY0" fmla="*/ 0 h 1188720"/>
              <a:gd name="connsiteX1" fmla="*/ 60960 w 436880"/>
              <a:gd name="connsiteY1" fmla="*/ 101600 h 1188720"/>
              <a:gd name="connsiteX2" fmla="*/ 91440 w 436880"/>
              <a:gd name="connsiteY2" fmla="*/ 152400 h 1188720"/>
              <a:gd name="connsiteX3" fmla="*/ 101600 w 436880"/>
              <a:gd name="connsiteY3" fmla="*/ 792480 h 1188720"/>
              <a:gd name="connsiteX4" fmla="*/ 111760 w 436880"/>
              <a:gd name="connsiteY4" fmla="*/ 822960 h 1188720"/>
              <a:gd name="connsiteX5" fmla="*/ 193040 w 436880"/>
              <a:gd name="connsiteY5" fmla="*/ 955040 h 1188720"/>
              <a:gd name="connsiteX6" fmla="*/ 254000 w 436880"/>
              <a:gd name="connsiteY6" fmla="*/ 1036320 h 1188720"/>
              <a:gd name="connsiteX7" fmla="*/ 294640 w 436880"/>
              <a:gd name="connsiteY7" fmla="*/ 1056640 h 1188720"/>
              <a:gd name="connsiteX8" fmla="*/ 365760 w 436880"/>
              <a:gd name="connsiteY8" fmla="*/ 1107440 h 1188720"/>
              <a:gd name="connsiteX9" fmla="*/ 386080 w 436880"/>
              <a:gd name="connsiteY9" fmla="*/ 1137920 h 1188720"/>
              <a:gd name="connsiteX10" fmla="*/ 436880 w 436880"/>
              <a:gd name="connsiteY10"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6880" h="1188720">
                <a:moveTo>
                  <a:pt x="0" y="0"/>
                </a:moveTo>
                <a:lnTo>
                  <a:pt x="60960" y="101600"/>
                </a:lnTo>
                <a:lnTo>
                  <a:pt x="91440" y="152400"/>
                </a:lnTo>
                <a:cubicBezTo>
                  <a:pt x="94827" y="365760"/>
                  <a:pt x="95137" y="579191"/>
                  <a:pt x="101600" y="792480"/>
                </a:cubicBezTo>
                <a:cubicBezTo>
                  <a:pt x="101924" y="803185"/>
                  <a:pt x="106510" y="813626"/>
                  <a:pt x="111760" y="822960"/>
                </a:cubicBezTo>
                <a:cubicBezTo>
                  <a:pt x="137104" y="868016"/>
                  <a:pt x="166084" y="910929"/>
                  <a:pt x="193040" y="955040"/>
                </a:cubicBezTo>
                <a:cubicBezTo>
                  <a:pt x="213230" y="988079"/>
                  <a:pt x="222422" y="1013764"/>
                  <a:pt x="254000" y="1036320"/>
                </a:cubicBezTo>
                <a:cubicBezTo>
                  <a:pt x="266325" y="1045123"/>
                  <a:pt x="281862" y="1048509"/>
                  <a:pt x="294640" y="1056640"/>
                </a:cubicBezTo>
                <a:cubicBezTo>
                  <a:pt x="319219" y="1072281"/>
                  <a:pt x="342053" y="1090507"/>
                  <a:pt x="365760" y="1107440"/>
                </a:cubicBezTo>
                <a:cubicBezTo>
                  <a:pt x="372533" y="1117600"/>
                  <a:pt x="378263" y="1128539"/>
                  <a:pt x="386080" y="1137920"/>
                </a:cubicBezTo>
                <a:lnTo>
                  <a:pt x="436880" y="118872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任意多边形: 形状 64">
            <a:extLst>
              <a:ext uri="{FF2B5EF4-FFF2-40B4-BE49-F238E27FC236}">
                <a16:creationId xmlns:a16="http://schemas.microsoft.com/office/drawing/2014/main" id="{6AF08D8F-21B4-423E-AD50-851381724161}"/>
              </a:ext>
            </a:extLst>
          </p:cNvPr>
          <p:cNvSpPr/>
          <p:nvPr/>
        </p:nvSpPr>
        <p:spPr>
          <a:xfrm>
            <a:off x="5892800" y="3637280"/>
            <a:ext cx="436880" cy="1137920"/>
          </a:xfrm>
          <a:custGeom>
            <a:avLst/>
            <a:gdLst>
              <a:gd name="connsiteX0" fmla="*/ 0 w 436880"/>
              <a:gd name="connsiteY0" fmla="*/ 0 h 1137920"/>
              <a:gd name="connsiteX1" fmla="*/ 50800 w 436880"/>
              <a:gd name="connsiteY1" fmla="*/ 111760 h 1137920"/>
              <a:gd name="connsiteX2" fmla="*/ 91440 w 436880"/>
              <a:gd name="connsiteY2" fmla="*/ 132080 h 1137920"/>
              <a:gd name="connsiteX3" fmla="*/ 101600 w 436880"/>
              <a:gd name="connsiteY3" fmla="*/ 182880 h 1137920"/>
              <a:gd name="connsiteX4" fmla="*/ 111760 w 436880"/>
              <a:gd name="connsiteY4" fmla="*/ 314960 h 1137920"/>
              <a:gd name="connsiteX5" fmla="*/ 132080 w 436880"/>
              <a:gd name="connsiteY5" fmla="*/ 426720 h 1137920"/>
              <a:gd name="connsiteX6" fmla="*/ 152400 w 436880"/>
              <a:gd name="connsiteY6" fmla="*/ 721360 h 1137920"/>
              <a:gd name="connsiteX7" fmla="*/ 172720 w 436880"/>
              <a:gd name="connsiteY7" fmla="*/ 853440 h 1137920"/>
              <a:gd name="connsiteX8" fmla="*/ 284480 w 436880"/>
              <a:gd name="connsiteY8" fmla="*/ 1036320 h 1137920"/>
              <a:gd name="connsiteX9" fmla="*/ 314960 w 436880"/>
              <a:gd name="connsiteY9" fmla="*/ 1046480 h 1137920"/>
              <a:gd name="connsiteX10" fmla="*/ 355600 w 436880"/>
              <a:gd name="connsiteY10" fmla="*/ 1076960 h 1137920"/>
              <a:gd name="connsiteX11" fmla="*/ 386080 w 436880"/>
              <a:gd name="connsiteY11" fmla="*/ 1087120 h 1137920"/>
              <a:gd name="connsiteX12" fmla="*/ 406400 w 436880"/>
              <a:gd name="connsiteY12" fmla="*/ 1117600 h 1137920"/>
              <a:gd name="connsiteX13" fmla="*/ 436880 w 436880"/>
              <a:gd name="connsiteY13" fmla="*/ 1137920 h 1137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880" h="1137920">
                <a:moveTo>
                  <a:pt x="0" y="0"/>
                </a:moveTo>
                <a:cubicBezTo>
                  <a:pt x="9168" y="22921"/>
                  <a:pt x="36566" y="95492"/>
                  <a:pt x="50800" y="111760"/>
                </a:cubicBezTo>
                <a:cubicBezTo>
                  <a:pt x="60773" y="123158"/>
                  <a:pt x="77893" y="125307"/>
                  <a:pt x="91440" y="132080"/>
                </a:cubicBezTo>
                <a:cubicBezTo>
                  <a:pt x="94827" y="149013"/>
                  <a:pt x="99693" y="165717"/>
                  <a:pt x="101600" y="182880"/>
                </a:cubicBezTo>
                <a:cubicBezTo>
                  <a:pt x="106476" y="226767"/>
                  <a:pt x="107366" y="271022"/>
                  <a:pt x="111760" y="314960"/>
                </a:cubicBezTo>
                <a:cubicBezTo>
                  <a:pt x="117827" y="375634"/>
                  <a:pt x="119650" y="376999"/>
                  <a:pt x="132080" y="426720"/>
                </a:cubicBezTo>
                <a:cubicBezTo>
                  <a:pt x="140001" y="593068"/>
                  <a:pt x="134765" y="597916"/>
                  <a:pt x="152400" y="721360"/>
                </a:cubicBezTo>
                <a:cubicBezTo>
                  <a:pt x="158700" y="765457"/>
                  <a:pt x="160709" y="810545"/>
                  <a:pt x="172720" y="853440"/>
                </a:cubicBezTo>
                <a:cubicBezTo>
                  <a:pt x="183149" y="890685"/>
                  <a:pt x="225954" y="1016811"/>
                  <a:pt x="284480" y="1036320"/>
                </a:cubicBezTo>
                <a:lnTo>
                  <a:pt x="314960" y="1046480"/>
                </a:lnTo>
                <a:cubicBezTo>
                  <a:pt x="328507" y="1056640"/>
                  <a:pt x="340898" y="1068559"/>
                  <a:pt x="355600" y="1076960"/>
                </a:cubicBezTo>
                <a:cubicBezTo>
                  <a:pt x="364899" y="1082273"/>
                  <a:pt x="377717" y="1080430"/>
                  <a:pt x="386080" y="1087120"/>
                </a:cubicBezTo>
                <a:cubicBezTo>
                  <a:pt x="395615" y="1094748"/>
                  <a:pt x="397766" y="1108966"/>
                  <a:pt x="406400" y="1117600"/>
                </a:cubicBezTo>
                <a:cubicBezTo>
                  <a:pt x="415034" y="1126234"/>
                  <a:pt x="426720" y="1131147"/>
                  <a:pt x="436880" y="113792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椭圆 65">
            <a:extLst>
              <a:ext uri="{FF2B5EF4-FFF2-40B4-BE49-F238E27FC236}">
                <a16:creationId xmlns:a16="http://schemas.microsoft.com/office/drawing/2014/main" id="{3F6A17E9-6530-444A-935A-20F4B54A3A66}"/>
              </a:ext>
            </a:extLst>
          </p:cNvPr>
          <p:cNvSpPr/>
          <p:nvPr/>
        </p:nvSpPr>
        <p:spPr>
          <a:xfrm>
            <a:off x="6105722" y="4741376"/>
            <a:ext cx="693642" cy="6388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416739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 name="组合 90">
            <a:extLst>
              <a:ext uri="{FF2B5EF4-FFF2-40B4-BE49-F238E27FC236}">
                <a16:creationId xmlns:a16="http://schemas.microsoft.com/office/drawing/2014/main" id="{2D4B7A2F-7F3D-4D2D-BE1E-4F646418F18D}"/>
              </a:ext>
            </a:extLst>
          </p:cNvPr>
          <p:cNvGrpSpPr/>
          <p:nvPr/>
        </p:nvGrpSpPr>
        <p:grpSpPr>
          <a:xfrm>
            <a:off x="752814" y="1452068"/>
            <a:ext cx="8892412" cy="5013916"/>
            <a:chOff x="752814" y="1452068"/>
            <a:chExt cx="8892412" cy="5013916"/>
          </a:xfrm>
        </p:grpSpPr>
        <p:sp>
          <p:nvSpPr>
            <p:cNvPr id="6" name="圆柱形 6">
              <a:extLst>
                <a:ext uri="{FF2B5EF4-FFF2-40B4-BE49-F238E27FC236}">
                  <a16:creationId xmlns:a16="http://schemas.microsoft.com/office/drawing/2014/main" id="{739F5CCF-81ED-4B1C-BEBF-8B904D475436}"/>
                </a:ext>
              </a:extLst>
            </p:cNvPr>
            <p:cNvSpPr/>
            <p:nvPr/>
          </p:nvSpPr>
          <p:spPr>
            <a:xfrm rot="5400000">
              <a:off x="1099117" y="3971231"/>
              <a:ext cx="335280" cy="411480"/>
            </a:xfrm>
            <a:prstGeom prst="ca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a:extLst>
                <a:ext uri="{FF2B5EF4-FFF2-40B4-BE49-F238E27FC236}">
                  <a16:creationId xmlns:a16="http://schemas.microsoft.com/office/drawing/2014/main" id="{1AFBD07D-3A34-4EE6-AC38-D7195EAA2CB6}"/>
                </a:ext>
              </a:extLst>
            </p:cNvPr>
            <p:cNvGrpSpPr/>
            <p:nvPr/>
          </p:nvGrpSpPr>
          <p:grpSpPr>
            <a:xfrm>
              <a:off x="1414077" y="3585151"/>
              <a:ext cx="2052320" cy="574040"/>
              <a:chOff x="6614160" y="3042920"/>
              <a:chExt cx="2052320" cy="574040"/>
            </a:xfrm>
          </p:grpSpPr>
          <p:cxnSp>
            <p:nvCxnSpPr>
              <p:cNvPr id="52" name="直接连接符 51">
                <a:extLst>
                  <a:ext uri="{FF2B5EF4-FFF2-40B4-BE49-F238E27FC236}">
                    <a16:creationId xmlns:a16="http://schemas.microsoft.com/office/drawing/2014/main" id="{E002EC0D-9E9A-436A-954E-B76BA22F0344}"/>
                  </a:ext>
                </a:extLst>
              </p:cNvPr>
              <p:cNvCxnSpPr/>
              <p:nvPr/>
            </p:nvCxnSpPr>
            <p:spPr>
              <a:xfrm>
                <a:off x="6614160" y="3616960"/>
                <a:ext cx="2052320" cy="0"/>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直接箭头连接符 52">
                <a:extLst>
                  <a:ext uri="{FF2B5EF4-FFF2-40B4-BE49-F238E27FC236}">
                    <a16:creationId xmlns:a16="http://schemas.microsoft.com/office/drawing/2014/main" id="{90CBF3AF-43B0-4434-AD5D-1CC489FF7235}"/>
                  </a:ext>
                </a:extLst>
              </p:cNvPr>
              <p:cNvCxnSpPr/>
              <p:nvPr/>
            </p:nvCxnSpPr>
            <p:spPr>
              <a:xfrm>
                <a:off x="7183120" y="3616960"/>
                <a:ext cx="599440"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4" name="文本框 53">
                <a:extLst>
                  <a:ext uri="{FF2B5EF4-FFF2-40B4-BE49-F238E27FC236}">
                    <a16:creationId xmlns:a16="http://schemas.microsoft.com/office/drawing/2014/main" id="{E79C0C7D-680B-4E35-802D-9E8D460ED619}"/>
                  </a:ext>
                </a:extLst>
              </p:cNvPr>
              <p:cNvSpPr txBox="1"/>
              <p:nvPr/>
            </p:nvSpPr>
            <p:spPr>
              <a:xfrm>
                <a:off x="7482840" y="3042920"/>
                <a:ext cx="359394" cy="523220"/>
              </a:xfrm>
              <a:prstGeom prst="rect">
                <a:avLst/>
              </a:prstGeom>
              <a:noFill/>
            </p:spPr>
            <p:txBody>
              <a:bodyPr wrap="none" rtlCol="0">
                <a:spAutoFit/>
              </a:bodyPr>
              <a:lstStyle/>
              <a:p>
                <a:r>
                  <a:rPr lang="en-US" altLang="zh-CN" sz="2800" dirty="0">
                    <a:solidFill>
                      <a:srgbClr val="FF0000"/>
                    </a:solidFill>
                    <a:latin typeface="Times New Roman" panose="02020603050405020304" pitchFamily="18" charset="0"/>
                    <a:ea typeface="+mj-ea"/>
                    <a:cs typeface="Times New Roman" panose="02020603050405020304" pitchFamily="18" charset="0"/>
                  </a:rPr>
                  <a:t>λ</a:t>
                </a:r>
                <a:endParaRPr lang="zh-CN" altLang="en-US" sz="2800" dirty="0">
                  <a:solidFill>
                    <a:srgbClr val="FF0000"/>
                  </a:solidFill>
                  <a:latin typeface="Times New Roman" panose="02020603050405020304" pitchFamily="18" charset="0"/>
                  <a:ea typeface="+mj-ea"/>
                  <a:cs typeface="Times New Roman" panose="02020603050405020304" pitchFamily="18" charset="0"/>
                </a:endParaRPr>
              </a:p>
            </p:txBody>
          </p:sp>
        </p:grpSp>
        <p:grpSp>
          <p:nvGrpSpPr>
            <p:cNvPr id="8" name="组合 7">
              <a:extLst>
                <a:ext uri="{FF2B5EF4-FFF2-40B4-BE49-F238E27FC236}">
                  <a16:creationId xmlns:a16="http://schemas.microsoft.com/office/drawing/2014/main" id="{480C0721-316C-4F5E-AC0E-33DC3DFE5B4C}"/>
                </a:ext>
              </a:extLst>
            </p:cNvPr>
            <p:cNvGrpSpPr/>
            <p:nvPr/>
          </p:nvGrpSpPr>
          <p:grpSpPr>
            <a:xfrm>
              <a:off x="3486717" y="2063691"/>
              <a:ext cx="0" cy="2113280"/>
              <a:chOff x="8686800" y="1521460"/>
              <a:chExt cx="0" cy="2113280"/>
            </a:xfrm>
          </p:grpSpPr>
          <p:cxnSp>
            <p:nvCxnSpPr>
              <p:cNvPr id="49" name="直接箭头连接符 48">
                <a:extLst>
                  <a:ext uri="{FF2B5EF4-FFF2-40B4-BE49-F238E27FC236}">
                    <a16:creationId xmlns:a16="http://schemas.microsoft.com/office/drawing/2014/main" id="{9B61780D-8E52-4665-BC3F-6E557100BF9B}"/>
                  </a:ext>
                </a:extLst>
              </p:cNvPr>
              <p:cNvCxnSpPr>
                <a:cxnSpLocks/>
              </p:cNvCxnSpPr>
              <p:nvPr/>
            </p:nvCxnSpPr>
            <p:spPr>
              <a:xfrm flipV="1">
                <a:off x="8686800" y="1940560"/>
                <a:ext cx="0" cy="77216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接连接符 49">
                <a:extLst>
                  <a:ext uri="{FF2B5EF4-FFF2-40B4-BE49-F238E27FC236}">
                    <a16:creationId xmlns:a16="http://schemas.microsoft.com/office/drawing/2014/main" id="{37781348-5667-4AC0-B353-31CB71E01506}"/>
                  </a:ext>
                </a:extLst>
              </p:cNvPr>
              <p:cNvCxnSpPr/>
              <p:nvPr/>
            </p:nvCxnSpPr>
            <p:spPr>
              <a:xfrm>
                <a:off x="8686800" y="1521460"/>
                <a:ext cx="0" cy="21132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9" name="组合 8">
              <a:extLst>
                <a:ext uri="{FF2B5EF4-FFF2-40B4-BE49-F238E27FC236}">
                  <a16:creationId xmlns:a16="http://schemas.microsoft.com/office/drawing/2014/main" id="{D376B3F3-5DE0-4194-B2A2-4F4511C780C8}"/>
                </a:ext>
              </a:extLst>
            </p:cNvPr>
            <p:cNvGrpSpPr/>
            <p:nvPr/>
          </p:nvGrpSpPr>
          <p:grpSpPr>
            <a:xfrm>
              <a:off x="3486717" y="4159191"/>
              <a:ext cx="2489200" cy="7620"/>
              <a:chOff x="8686800" y="3616960"/>
              <a:chExt cx="2489200" cy="7620"/>
            </a:xfrm>
          </p:grpSpPr>
          <p:cxnSp>
            <p:nvCxnSpPr>
              <p:cNvPr id="46" name="直接连接符 45">
                <a:extLst>
                  <a:ext uri="{FF2B5EF4-FFF2-40B4-BE49-F238E27FC236}">
                    <a16:creationId xmlns:a16="http://schemas.microsoft.com/office/drawing/2014/main" id="{B9AC6A0A-4C86-45D5-B49F-D1A26E2384F4}"/>
                  </a:ext>
                </a:extLst>
              </p:cNvPr>
              <p:cNvCxnSpPr>
                <a:cxnSpLocks/>
              </p:cNvCxnSpPr>
              <p:nvPr/>
            </p:nvCxnSpPr>
            <p:spPr>
              <a:xfrm flipV="1">
                <a:off x="8686800" y="3616960"/>
                <a:ext cx="2489200" cy="762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直接箭头连接符 46">
                <a:extLst>
                  <a:ext uri="{FF2B5EF4-FFF2-40B4-BE49-F238E27FC236}">
                    <a16:creationId xmlns:a16="http://schemas.microsoft.com/office/drawing/2014/main" id="{5498969D-6C52-45BC-8B4C-0308EF4255D8}"/>
                  </a:ext>
                </a:extLst>
              </p:cNvPr>
              <p:cNvCxnSpPr>
                <a:cxnSpLocks/>
              </p:cNvCxnSpPr>
              <p:nvPr/>
            </p:nvCxnSpPr>
            <p:spPr>
              <a:xfrm>
                <a:off x="9210040" y="3624580"/>
                <a:ext cx="736600"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0" name="文本框 9">
              <a:extLst>
                <a:ext uri="{FF2B5EF4-FFF2-40B4-BE49-F238E27FC236}">
                  <a16:creationId xmlns:a16="http://schemas.microsoft.com/office/drawing/2014/main" id="{F43D55F8-6467-4AF5-B53C-49B11C29FB2E}"/>
                </a:ext>
              </a:extLst>
            </p:cNvPr>
            <p:cNvSpPr txBox="1"/>
            <p:nvPr/>
          </p:nvSpPr>
          <p:spPr>
            <a:xfrm>
              <a:off x="3612107" y="3301444"/>
              <a:ext cx="877163" cy="369332"/>
            </a:xfrm>
            <a:prstGeom prst="rect">
              <a:avLst/>
            </a:prstGeom>
            <a:noFill/>
          </p:spPr>
          <p:txBody>
            <a:bodyPr wrap="none" rtlCol="0">
              <a:spAutoFit/>
            </a:bodyPr>
            <a:lstStyle/>
            <a:p>
              <a:r>
                <a:rPr lang="zh-CN" altLang="en-US" dirty="0">
                  <a:solidFill>
                    <a:srgbClr val="002060"/>
                  </a:solidFill>
                  <a:latin typeface="Times New Roman" panose="02020603050405020304" pitchFamily="18" charset="0"/>
                  <a:ea typeface="+mj-ea"/>
                  <a:cs typeface="Times New Roman" panose="02020603050405020304" pitchFamily="18" charset="0"/>
                </a:rPr>
                <a:t>分划板</a:t>
              </a:r>
            </a:p>
          </p:txBody>
        </p:sp>
        <p:sp>
          <p:nvSpPr>
            <p:cNvPr id="11" name="文本框 10">
              <a:extLst>
                <a:ext uri="{FF2B5EF4-FFF2-40B4-BE49-F238E27FC236}">
                  <a16:creationId xmlns:a16="http://schemas.microsoft.com/office/drawing/2014/main" id="{AAAF17A8-B3E1-4269-A480-3A1A1DEC7493}"/>
                </a:ext>
              </a:extLst>
            </p:cNvPr>
            <p:cNvSpPr txBox="1"/>
            <p:nvPr/>
          </p:nvSpPr>
          <p:spPr>
            <a:xfrm>
              <a:off x="752814" y="3550033"/>
              <a:ext cx="877163" cy="369332"/>
            </a:xfrm>
            <a:prstGeom prst="rect">
              <a:avLst/>
            </a:prstGeom>
            <a:noFill/>
          </p:spPr>
          <p:txBody>
            <a:bodyPr wrap="none" rtlCol="0">
              <a:spAutoFit/>
            </a:bodyPr>
            <a:lstStyle/>
            <a:p>
              <a:r>
                <a:rPr lang="zh-CN" altLang="en-US" dirty="0">
                  <a:solidFill>
                    <a:srgbClr val="002060"/>
                  </a:solidFill>
                  <a:latin typeface="Times New Roman" panose="02020603050405020304" pitchFamily="18" charset="0"/>
                  <a:ea typeface="+mj-ea"/>
                  <a:cs typeface="Times New Roman" panose="02020603050405020304" pitchFamily="18" charset="0"/>
                </a:rPr>
                <a:t>激光器</a:t>
              </a:r>
            </a:p>
          </p:txBody>
        </p:sp>
        <p:grpSp>
          <p:nvGrpSpPr>
            <p:cNvPr id="12" name="组合 11">
              <a:extLst>
                <a:ext uri="{FF2B5EF4-FFF2-40B4-BE49-F238E27FC236}">
                  <a16:creationId xmlns:a16="http://schemas.microsoft.com/office/drawing/2014/main" id="{22D0587B-4029-4EFC-94CB-CE464E17C82C}"/>
                </a:ext>
              </a:extLst>
            </p:cNvPr>
            <p:cNvGrpSpPr/>
            <p:nvPr/>
          </p:nvGrpSpPr>
          <p:grpSpPr>
            <a:xfrm>
              <a:off x="3028543" y="1887069"/>
              <a:ext cx="916348" cy="165560"/>
              <a:chOff x="8149319" y="955493"/>
              <a:chExt cx="916348" cy="243112"/>
            </a:xfrm>
          </p:grpSpPr>
          <p:sp>
            <p:nvSpPr>
              <p:cNvPr id="44" name="矩形 43">
                <a:extLst>
                  <a:ext uri="{FF2B5EF4-FFF2-40B4-BE49-F238E27FC236}">
                    <a16:creationId xmlns:a16="http://schemas.microsoft.com/office/drawing/2014/main" id="{C5529CEE-9D92-46F7-B994-C60D616CCF4C}"/>
                  </a:ext>
                </a:extLst>
              </p:cNvPr>
              <p:cNvSpPr/>
              <p:nvPr/>
            </p:nvSpPr>
            <p:spPr>
              <a:xfrm>
                <a:off x="8149319" y="955493"/>
                <a:ext cx="914490" cy="21698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5" name="直接连接符 44">
                <a:extLst>
                  <a:ext uri="{FF2B5EF4-FFF2-40B4-BE49-F238E27FC236}">
                    <a16:creationId xmlns:a16="http://schemas.microsoft.com/office/drawing/2014/main" id="{083F2D44-F655-4F7A-9B29-7A4E342610F2}"/>
                  </a:ext>
                </a:extLst>
              </p:cNvPr>
              <p:cNvCxnSpPr>
                <a:cxnSpLocks/>
              </p:cNvCxnSpPr>
              <p:nvPr/>
            </p:nvCxnSpPr>
            <p:spPr>
              <a:xfrm>
                <a:off x="8151176" y="1198605"/>
                <a:ext cx="914491" cy="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13" name="组合 12">
              <a:extLst>
                <a:ext uri="{FF2B5EF4-FFF2-40B4-BE49-F238E27FC236}">
                  <a16:creationId xmlns:a16="http://schemas.microsoft.com/office/drawing/2014/main" id="{B907FA62-681A-495E-A38C-FD479225C626}"/>
                </a:ext>
              </a:extLst>
            </p:cNvPr>
            <p:cNvGrpSpPr/>
            <p:nvPr/>
          </p:nvGrpSpPr>
          <p:grpSpPr>
            <a:xfrm rot="5400000">
              <a:off x="5548227" y="4029207"/>
              <a:ext cx="922488" cy="282784"/>
              <a:chOff x="8143179" y="955493"/>
              <a:chExt cx="922488" cy="415247"/>
            </a:xfrm>
          </p:grpSpPr>
          <p:sp>
            <p:nvSpPr>
              <p:cNvPr id="42" name="矩形 41">
                <a:extLst>
                  <a:ext uri="{FF2B5EF4-FFF2-40B4-BE49-F238E27FC236}">
                    <a16:creationId xmlns:a16="http://schemas.microsoft.com/office/drawing/2014/main" id="{A26D5623-B23D-436D-BEED-9F663B2A8772}"/>
                  </a:ext>
                </a:extLst>
              </p:cNvPr>
              <p:cNvSpPr/>
              <p:nvPr/>
            </p:nvSpPr>
            <p:spPr>
              <a:xfrm>
                <a:off x="8149319" y="955493"/>
                <a:ext cx="914490" cy="216986"/>
              </a:xfrm>
              <a:prstGeom prst="rect">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3" name="直接连接符 42">
                <a:extLst>
                  <a:ext uri="{FF2B5EF4-FFF2-40B4-BE49-F238E27FC236}">
                    <a16:creationId xmlns:a16="http://schemas.microsoft.com/office/drawing/2014/main" id="{4514FBEE-4B35-439E-8864-5EC8B584895F}"/>
                  </a:ext>
                </a:extLst>
              </p:cNvPr>
              <p:cNvCxnSpPr>
                <a:cxnSpLocks/>
              </p:cNvCxnSpPr>
              <p:nvPr/>
            </p:nvCxnSpPr>
            <p:spPr>
              <a:xfrm>
                <a:off x="8151176" y="1198605"/>
                <a:ext cx="91449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3" name="直接连接符 92">
                <a:extLst>
                  <a:ext uri="{FF2B5EF4-FFF2-40B4-BE49-F238E27FC236}">
                    <a16:creationId xmlns:a16="http://schemas.microsoft.com/office/drawing/2014/main" id="{9F334DB4-F610-471D-8297-71C3F836491F}"/>
                  </a:ext>
                </a:extLst>
              </p:cNvPr>
              <p:cNvCxnSpPr>
                <a:cxnSpLocks/>
              </p:cNvCxnSpPr>
              <p:nvPr/>
            </p:nvCxnSpPr>
            <p:spPr>
              <a:xfrm>
                <a:off x="8143179" y="1370740"/>
                <a:ext cx="914491"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grpSp>
        <p:cxnSp>
          <p:nvCxnSpPr>
            <p:cNvPr id="14" name="直接连接符 13">
              <a:extLst>
                <a:ext uri="{FF2B5EF4-FFF2-40B4-BE49-F238E27FC236}">
                  <a16:creationId xmlns:a16="http://schemas.microsoft.com/office/drawing/2014/main" id="{D3DAEC23-1143-4B55-A4B8-A5B4D022E140}"/>
                </a:ext>
              </a:extLst>
            </p:cNvPr>
            <p:cNvCxnSpPr>
              <a:cxnSpLocks/>
            </p:cNvCxnSpPr>
            <p:nvPr/>
          </p:nvCxnSpPr>
          <p:spPr>
            <a:xfrm>
              <a:off x="2802507" y="5986954"/>
              <a:ext cx="1349714" cy="0"/>
            </a:xfrm>
            <a:prstGeom prst="line">
              <a:avLst/>
            </a:prstGeom>
            <a:ln w="34925">
              <a:solidFill>
                <a:srgbClr val="7030A0"/>
              </a:solidFill>
            </a:ln>
          </p:spPr>
          <p:style>
            <a:lnRef idx="1">
              <a:schemeClr val="accent1"/>
            </a:lnRef>
            <a:fillRef idx="0">
              <a:schemeClr val="accent1"/>
            </a:fillRef>
            <a:effectRef idx="0">
              <a:schemeClr val="accent1"/>
            </a:effectRef>
            <a:fontRef idx="minor">
              <a:schemeClr val="tx1"/>
            </a:fontRef>
          </p:style>
        </p:cxnSp>
        <p:grpSp>
          <p:nvGrpSpPr>
            <p:cNvPr id="15" name="组合 14">
              <a:extLst>
                <a:ext uri="{FF2B5EF4-FFF2-40B4-BE49-F238E27FC236}">
                  <a16:creationId xmlns:a16="http://schemas.microsoft.com/office/drawing/2014/main" id="{ED1EB334-5DB0-41DB-A70F-44AE83D7CF24}"/>
                </a:ext>
              </a:extLst>
            </p:cNvPr>
            <p:cNvGrpSpPr/>
            <p:nvPr/>
          </p:nvGrpSpPr>
          <p:grpSpPr>
            <a:xfrm>
              <a:off x="3446194" y="2060972"/>
              <a:ext cx="309" cy="2105660"/>
              <a:chOff x="10805136" y="938909"/>
              <a:chExt cx="22" cy="2233530"/>
            </a:xfrm>
          </p:grpSpPr>
          <p:cxnSp>
            <p:nvCxnSpPr>
              <p:cNvPr id="40" name="直接连接符 39">
                <a:extLst>
                  <a:ext uri="{FF2B5EF4-FFF2-40B4-BE49-F238E27FC236}">
                    <a16:creationId xmlns:a16="http://schemas.microsoft.com/office/drawing/2014/main" id="{3B21A1C6-527A-46EA-8F72-CBF0B800C7F1}"/>
                  </a:ext>
                </a:extLst>
              </p:cNvPr>
              <p:cNvCxnSpPr>
                <a:cxnSpLocks/>
              </p:cNvCxnSpPr>
              <p:nvPr/>
            </p:nvCxnSpPr>
            <p:spPr>
              <a:xfrm flipH="1">
                <a:off x="10805157" y="938909"/>
                <a:ext cx="1" cy="223353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1" name="直接箭头连接符 40">
                <a:extLst>
                  <a:ext uri="{FF2B5EF4-FFF2-40B4-BE49-F238E27FC236}">
                    <a16:creationId xmlns:a16="http://schemas.microsoft.com/office/drawing/2014/main" id="{5F7BF84E-BD10-4178-97EE-611C39D9CB57}"/>
                  </a:ext>
                </a:extLst>
              </p:cNvPr>
              <p:cNvCxnSpPr/>
              <p:nvPr/>
            </p:nvCxnSpPr>
            <p:spPr>
              <a:xfrm>
                <a:off x="10805136" y="1492606"/>
                <a:ext cx="0" cy="824678"/>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6" name="组合 15">
              <a:extLst>
                <a:ext uri="{FF2B5EF4-FFF2-40B4-BE49-F238E27FC236}">
                  <a16:creationId xmlns:a16="http://schemas.microsoft.com/office/drawing/2014/main" id="{1323019E-5665-4854-AEF8-E47825FED321}"/>
                </a:ext>
              </a:extLst>
            </p:cNvPr>
            <p:cNvGrpSpPr/>
            <p:nvPr/>
          </p:nvGrpSpPr>
          <p:grpSpPr>
            <a:xfrm>
              <a:off x="3421414" y="4207606"/>
              <a:ext cx="2576938" cy="7208"/>
              <a:chOff x="8722310" y="3943498"/>
              <a:chExt cx="2489187" cy="559"/>
            </a:xfrm>
          </p:grpSpPr>
          <p:cxnSp>
            <p:nvCxnSpPr>
              <p:cNvPr id="38" name="直接连接符 37">
                <a:extLst>
                  <a:ext uri="{FF2B5EF4-FFF2-40B4-BE49-F238E27FC236}">
                    <a16:creationId xmlns:a16="http://schemas.microsoft.com/office/drawing/2014/main" id="{C0E9ACA7-144E-490C-B82B-E0588213E4D9}"/>
                  </a:ext>
                </a:extLst>
              </p:cNvPr>
              <p:cNvCxnSpPr>
                <a:cxnSpLocks/>
              </p:cNvCxnSpPr>
              <p:nvPr/>
            </p:nvCxnSpPr>
            <p:spPr>
              <a:xfrm rot="5400000">
                <a:off x="9966899" y="2699458"/>
                <a:ext cx="10" cy="248918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9" name="直接箭头连接符 38">
                <a:extLst>
                  <a:ext uri="{FF2B5EF4-FFF2-40B4-BE49-F238E27FC236}">
                    <a16:creationId xmlns:a16="http://schemas.microsoft.com/office/drawing/2014/main" id="{93C780EE-0D67-4C17-8607-CFF8E2ACE6AC}"/>
                  </a:ext>
                </a:extLst>
              </p:cNvPr>
              <p:cNvCxnSpPr/>
              <p:nvPr/>
            </p:nvCxnSpPr>
            <p:spPr>
              <a:xfrm rot="5400000" flipH="1">
                <a:off x="10097031" y="3483961"/>
                <a:ext cx="0" cy="919073"/>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矩形 16">
              <a:extLst>
                <a:ext uri="{FF2B5EF4-FFF2-40B4-BE49-F238E27FC236}">
                  <a16:creationId xmlns:a16="http://schemas.microsoft.com/office/drawing/2014/main" id="{45BC479B-ADAE-4C33-9E83-B266D525C07F}"/>
                </a:ext>
              </a:extLst>
            </p:cNvPr>
            <p:cNvSpPr/>
            <p:nvPr/>
          </p:nvSpPr>
          <p:spPr>
            <a:xfrm>
              <a:off x="2272643" y="2848140"/>
              <a:ext cx="1116011" cy="369332"/>
            </a:xfrm>
            <a:prstGeom prst="rect">
              <a:avLst/>
            </a:prstGeom>
          </p:spPr>
          <p:txBody>
            <a:bodyPr wrap="none">
              <a:spAutoFit/>
            </a:bodyPr>
            <a:lstStyle/>
            <a:p>
              <a:r>
                <a:rPr lang="zh-CN" altLang="en-US" dirty="0"/>
                <a:t>参考光</a:t>
              </a:r>
              <a:r>
                <a:rPr lang="en-US" altLang="zh-CN" dirty="0"/>
                <a:t>d1</a:t>
              </a:r>
              <a:endParaRPr lang="zh-CN" altLang="en-US" dirty="0"/>
            </a:p>
          </p:txBody>
        </p:sp>
        <p:sp>
          <p:nvSpPr>
            <p:cNvPr id="18" name="矩形 17">
              <a:extLst>
                <a:ext uri="{FF2B5EF4-FFF2-40B4-BE49-F238E27FC236}">
                  <a16:creationId xmlns:a16="http://schemas.microsoft.com/office/drawing/2014/main" id="{EB356785-92D7-4015-82DF-ABC435C84634}"/>
                </a:ext>
              </a:extLst>
            </p:cNvPr>
            <p:cNvSpPr/>
            <p:nvPr/>
          </p:nvSpPr>
          <p:spPr>
            <a:xfrm>
              <a:off x="4197485" y="4392990"/>
              <a:ext cx="1116011" cy="369332"/>
            </a:xfrm>
            <a:prstGeom prst="rect">
              <a:avLst/>
            </a:prstGeom>
          </p:spPr>
          <p:txBody>
            <a:bodyPr wrap="none">
              <a:spAutoFit/>
            </a:bodyPr>
            <a:lstStyle/>
            <a:p>
              <a:r>
                <a:rPr lang="zh-CN" altLang="en-US" dirty="0"/>
                <a:t>测量光</a:t>
              </a:r>
              <a:r>
                <a:rPr lang="en-US" altLang="zh-CN" dirty="0"/>
                <a:t>d2</a:t>
              </a:r>
              <a:endParaRPr lang="zh-CN" altLang="en-US" dirty="0"/>
            </a:p>
          </p:txBody>
        </p:sp>
        <p:sp>
          <p:nvSpPr>
            <p:cNvPr id="19" name="矩形 18">
              <a:extLst>
                <a:ext uri="{FF2B5EF4-FFF2-40B4-BE49-F238E27FC236}">
                  <a16:creationId xmlns:a16="http://schemas.microsoft.com/office/drawing/2014/main" id="{F6166AD1-180A-4227-9CCF-93697D34022B}"/>
                </a:ext>
              </a:extLst>
            </p:cNvPr>
            <p:cNvSpPr/>
            <p:nvPr/>
          </p:nvSpPr>
          <p:spPr>
            <a:xfrm>
              <a:off x="1931402" y="5663470"/>
              <a:ext cx="415498" cy="369332"/>
            </a:xfrm>
            <a:prstGeom prst="rect">
              <a:avLst/>
            </a:prstGeom>
          </p:spPr>
          <p:txBody>
            <a:bodyPr wrap="none">
              <a:spAutoFit/>
            </a:bodyPr>
            <a:lstStyle/>
            <a:p>
              <a:r>
                <a:rPr lang="zh-CN" altLang="en-US" dirty="0"/>
                <a:t>屏</a:t>
              </a:r>
            </a:p>
          </p:txBody>
        </p:sp>
        <p:sp>
          <p:nvSpPr>
            <p:cNvPr id="20" name="矩形 19">
              <a:extLst>
                <a:ext uri="{FF2B5EF4-FFF2-40B4-BE49-F238E27FC236}">
                  <a16:creationId xmlns:a16="http://schemas.microsoft.com/office/drawing/2014/main" id="{993ACB64-E730-4AD0-971D-CFBD4E8DF080}"/>
                </a:ext>
              </a:extLst>
            </p:cNvPr>
            <p:cNvSpPr/>
            <p:nvPr/>
          </p:nvSpPr>
          <p:spPr>
            <a:xfrm>
              <a:off x="2982368" y="1452068"/>
              <a:ext cx="994183" cy="369332"/>
            </a:xfrm>
            <a:prstGeom prst="rect">
              <a:avLst/>
            </a:prstGeom>
          </p:spPr>
          <p:txBody>
            <a:bodyPr wrap="none">
              <a:spAutoFit/>
            </a:bodyPr>
            <a:lstStyle/>
            <a:p>
              <a:r>
                <a:rPr lang="zh-CN" altLang="en-US" dirty="0"/>
                <a:t>平面镜</a:t>
              </a:r>
              <a:r>
                <a:rPr lang="en-US" altLang="zh-CN" dirty="0"/>
                <a:t>2</a:t>
              </a:r>
              <a:endParaRPr lang="zh-CN" altLang="en-US" dirty="0"/>
            </a:p>
          </p:txBody>
        </p:sp>
        <p:sp>
          <p:nvSpPr>
            <p:cNvPr id="21" name="矩形 20">
              <a:extLst>
                <a:ext uri="{FF2B5EF4-FFF2-40B4-BE49-F238E27FC236}">
                  <a16:creationId xmlns:a16="http://schemas.microsoft.com/office/drawing/2014/main" id="{FFFD1CBF-8D44-4A0B-9E50-4B87422EC360}"/>
                </a:ext>
              </a:extLst>
            </p:cNvPr>
            <p:cNvSpPr/>
            <p:nvPr/>
          </p:nvSpPr>
          <p:spPr>
            <a:xfrm>
              <a:off x="6111849" y="3620759"/>
              <a:ext cx="994183" cy="369332"/>
            </a:xfrm>
            <a:prstGeom prst="rect">
              <a:avLst/>
            </a:prstGeom>
          </p:spPr>
          <p:txBody>
            <a:bodyPr wrap="none">
              <a:spAutoFit/>
            </a:bodyPr>
            <a:lstStyle/>
            <a:p>
              <a:r>
                <a:rPr lang="zh-CN" altLang="en-US" dirty="0"/>
                <a:t>平面镜</a:t>
              </a:r>
              <a:r>
                <a:rPr lang="en-US" altLang="zh-CN" dirty="0"/>
                <a:t>1</a:t>
              </a:r>
              <a:endParaRPr lang="zh-CN" altLang="en-US" dirty="0"/>
            </a:p>
          </p:txBody>
        </p:sp>
        <p:cxnSp>
          <p:nvCxnSpPr>
            <p:cNvPr id="22" name="直接连接符 21">
              <a:extLst>
                <a:ext uri="{FF2B5EF4-FFF2-40B4-BE49-F238E27FC236}">
                  <a16:creationId xmlns:a16="http://schemas.microsoft.com/office/drawing/2014/main" id="{5D3E6142-51DF-47A2-924C-5411C4E1BCF6}"/>
                </a:ext>
              </a:extLst>
            </p:cNvPr>
            <p:cNvCxnSpPr>
              <a:cxnSpLocks/>
            </p:cNvCxnSpPr>
            <p:nvPr/>
          </p:nvCxnSpPr>
          <p:spPr>
            <a:xfrm>
              <a:off x="3786277" y="2052629"/>
              <a:ext cx="220782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32197D65-ECF3-4B42-9D5C-C4724A80A5E1}"/>
                </a:ext>
              </a:extLst>
            </p:cNvPr>
            <p:cNvCxnSpPr/>
            <p:nvPr/>
          </p:nvCxnSpPr>
          <p:spPr>
            <a:xfrm flipV="1">
              <a:off x="5981725" y="2052629"/>
              <a:ext cx="0" cy="186673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矩形 23">
              <a:extLst>
                <a:ext uri="{FF2B5EF4-FFF2-40B4-BE49-F238E27FC236}">
                  <a16:creationId xmlns:a16="http://schemas.microsoft.com/office/drawing/2014/main" id="{AEEFBD4D-2462-4EC8-8974-7B4367BC0903}"/>
                </a:ext>
              </a:extLst>
            </p:cNvPr>
            <p:cNvSpPr/>
            <p:nvPr/>
          </p:nvSpPr>
          <p:spPr>
            <a:xfrm>
              <a:off x="5876539" y="2054957"/>
              <a:ext cx="108743" cy="118011"/>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5" name="直接连接符 24">
              <a:extLst>
                <a:ext uri="{FF2B5EF4-FFF2-40B4-BE49-F238E27FC236}">
                  <a16:creationId xmlns:a16="http://schemas.microsoft.com/office/drawing/2014/main" id="{F6C1225A-7371-4B07-8689-80F600EDEDF1}"/>
                </a:ext>
              </a:extLst>
            </p:cNvPr>
            <p:cNvCxnSpPr>
              <a:cxnSpLocks/>
            </p:cNvCxnSpPr>
            <p:nvPr/>
          </p:nvCxnSpPr>
          <p:spPr>
            <a:xfrm flipV="1">
              <a:off x="3939589" y="2068021"/>
              <a:ext cx="2004385" cy="1747839"/>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26" name="弧形 25">
              <a:extLst>
                <a:ext uri="{FF2B5EF4-FFF2-40B4-BE49-F238E27FC236}">
                  <a16:creationId xmlns:a16="http://schemas.microsoft.com/office/drawing/2014/main" id="{2E8FA600-6F87-45EC-A1B6-79B213B13F56}"/>
                </a:ext>
              </a:extLst>
            </p:cNvPr>
            <p:cNvSpPr/>
            <p:nvPr/>
          </p:nvSpPr>
          <p:spPr>
            <a:xfrm rot="11669445">
              <a:off x="5633576" y="1967576"/>
              <a:ext cx="321753" cy="27525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7" name="矩形 26">
              <a:extLst>
                <a:ext uri="{FF2B5EF4-FFF2-40B4-BE49-F238E27FC236}">
                  <a16:creationId xmlns:a16="http://schemas.microsoft.com/office/drawing/2014/main" id="{7E32DA0C-0630-4670-B3C8-689B3AEA80C9}"/>
                </a:ext>
              </a:extLst>
            </p:cNvPr>
            <p:cNvSpPr/>
            <p:nvPr/>
          </p:nvSpPr>
          <p:spPr>
            <a:xfrm>
              <a:off x="5165437" y="2090337"/>
              <a:ext cx="649537" cy="369332"/>
            </a:xfrm>
            <a:prstGeom prst="rect">
              <a:avLst/>
            </a:prstGeom>
          </p:spPr>
          <p:txBody>
            <a:bodyPr wrap="none">
              <a:spAutoFit/>
            </a:bodyPr>
            <a:lstStyle/>
            <a:p>
              <a:r>
                <a:rPr lang="en-US" altLang="zh-CN" dirty="0"/>
                <a:t>45°</a:t>
              </a:r>
              <a:endParaRPr lang="zh-CN" altLang="en-US" dirty="0"/>
            </a:p>
          </p:txBody>
        </p:sp>
        <p:cxnSp>
          <p:nvCxnSpPr>
            <p:cNvPr id="28" name="直接箭头连接符 27">
              <a:extLst>
                <a:ext uri="{FF2B5EF4-FFF2-40B4-BE49-F238E27FC236}">
                  <a16:creationId xmlns:a16="http://schemas.microsoft.com/office/drawing/2014/main" id="{D28A30BB-8A75-4676-B9D4-8F5FB3A9651C}"/>
                </a:ext>
              </a:extLst>
            </p:cNvPr>
            <p:cNvCxnSpPr>
              <a:cxnSpLocks/>
            </p:cNvCxnSpPr>
            <p:nvPr/>
          </p:nvCxnSpPr>
          <p:spPr>
            <a:xfrm flipV="1">
              <a:off x="1803247" y="3640200"/>
              <a:ext cx="0" cy="1016002"/>
            </a:xfrm>
            <a:prstGeom prst="straightConnector1">
              <a:avLst/>
            </a:prstGeom>
            <a:ln w="44450">
              <a:solidFill>
                <a:srgbClr val="D69F32">
                  <a:alpha val="87843"/>
                </a:srgbClr>
              </a:solidFill>
              <a:headEnd type="arrow" w="sm" len="lg"/>
              <a:tailEnd type="arrow" w="sm" len="lg"/>
            </a:ln>
          </p:spPr>
          <p:style>
            <a:lnRef idx="1">
              <a:schemeClr val="accent1"/>
            </a:lnRef>
            <a:fillRef idx="0">
              <a:schemeClr val="accent1"/>
            </a:fillRef>
            <a:effectRef idx="0">
              <a:schemeClr val="accent1"/>
            </a:effectRef>
            <a:fontRef idx="minor">
              <a:schemeClr val="tx1"/>
            </a:fontRef>
          </p:style>
        </p:cxnSp>
        <p:sp>
          <p:nvSpPr>
            <p:cNvPr id="29" name="矩形 28">
              <a:extLst>
                <a:ext uri="{FF2B5EF4-FFF2-40B4-BE49-F238E27FC236}">
                  <a16:creationId xmlns:a16="http://schemas.microsoft.com/office/drawing/2014/main" id="{D72940E1-36DB-43DD-8FF7-E9C52A1AAAED}"/>
                </a:ext>
              </a:extLst>
            </p:cNvPr>
            <p:cNvSpPr/>
            <p:nvPr/>
          </p:nvSpPr>
          <p:spPr>
            <a:xfrm>
              <a:off x="1385805" y="4680758"/>
              <a:ext cx="877163" cy="369332"/>
            </a:xfrm>
            <a:prstGeom prst="rect">
              <a:avLst/>
            </a:prstGeom>
          </p:spPr>
          <p:txBody>
            <a:bodyPr wrap="none">
              <a:spAutoFit/>
            </a:bodyPr>
            <a:lstStyle/>
            <a:p>
              <a:r>
                <a:rPr lang="zh-CN" altLang="en-US" dirty="0"/>
                <a:t>扩束镜</a:t>
              </a:r>
            </a:p>
          </p:txBody>
        </p:sp>
        <p:grpSp>
          <p:nvGrpSpPr>
            <p:cNvPr id="30" name="组合 29">
              <a:extLst>
                <a:ext uri="{FF2B5EF4-FFF2-40B4-BE49-F238E27FC236}">
                  <a16:creationId xmlns:a16="http://schemas.microsoft.com/office/drawing/2014/main" id="{1115ECBA-C044-438F-A20F-79CECBFC1067}"/>
                </a:ext>
              </a:extLst>
            </p:cNvPr>
            <p:cNvGrpSpPr/>
            <p:nvPr/>
          </p:nvGrpSpPr>
          <p:grpSpPr>
            <a:xfrm>
              <a:off x="2530115" y="3779879"/>
              <a:ext cx="1431984" cy="1327042"/>
              <a:chOff x="5102816" y="5043278"/>
              <a:chExt cx="1431984" cy="1327042"/>
            </a:xfrm>
          </p:grpSpPr>
          <p:cxnSp>
            <p:nvCxnSpPr>
              <p:cNvPr id="35" name="直接连接符 34">
                <a:extLst>
                  <a:ext uri="{FF2B5EF4-FFF2-40B4-BE49-F238E27FC236}">
                    <a16:creationId xmlns:a16="http://schemas.microsoft.com/office/drawing/2014/main" id="{863AD50D-4D10-4D4C-8D45-978D718D4F3F}"/>
                  </a:ext>
                </a:extLst>
              </p:cNvPr>
              <p:cNvCxnSpPr>
                <a:cxnSpLocks/>
              </p:cNvCxnSpPr>
              <p:nvPr/>
            </p:nvCxnSpPr>
            <p:spPr>
              <a:xfrm flipV="1">
                <a:off x="5102816" y="5043278"/>
                <a:ext cx="1411664" cy="1157602"/>
              </a:xfrm>
              <a:prstGeom prst="line">
                <a:avLst/>
              </a:prstGeom>
              <a:ln w="4127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6" name="直接连接符 35">
                <a:extLst>
                  <a:ext uri="{FF2B5EF4-FFF2-40B4-BE49-F238E27FC236}">
                    <a16:creationId xmlns:a16="http://schemas.microsoft.com/office/drawing/2014/main" id="{087C0FD5-0490-447B-B08B-54D3FE2D6323}"/>
                  </a:ext>
                </a:extLst>
              </p:cNvPr>
              <p:cNvCxnSpPr>
                <a:cxnSpLocks/>
              </p:cNvCxnSpPr>
              <p:nvPr/>
            </p:nvCxnSpPr>
            <p:spPr>
              <a:xfrm flipH="1">
                <a:off x="5657144" y="5071603"/>
                <a:ext cx="877656" cy="72267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矩形 36">
                <a:extLst>
                  <a:ext uri="{FF2B5EF4-FFF2-40B4-BE49-F238E27FC236}">
                    <a16:creationId xmlns:a16="http://schemas.microsoft.com/office/drawing/2014/main" id="{6F798234-DFC6-4C61-8F3D-59B7F78F9197}"/>
                  </a:ext>
                </a:extLst>
              </p:cNvPr>
              <p:cNvSpPr/>
              <p:nvPr/>
            </p:nvSpPr>
            <p:spPr>
              <a:xfrm>
                <a:off x="5102816" y="5696176"/>
                <a:ext cx="534008" cy="674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33" name="直接箭头连接符 32">
              <a:extLst>
                <a:ext uri="{FF2B5EF4-FFF2-40B4-BE49-F238E27FC236}">
                  <a16:creationId xmlns:a16="http://schemas.microsoft.com/office/drawing/2014/main" id="{604FF2E1-BEA1-4C45-80A0-A5DBADD068CE}"/>
                </a:ext>
              </a:extLst>
            </p:cNvPr>
            <p:cNvCxnSpPr>
              <a:cxnSpLocks/>
            </p:cNvCxnSpPr>
            <p:nvPr/>
          </p:nvCxnSpPr>
          <p:spPr>
            <a:xfrm flipH="1">
              <a:off x="3453036" y="4176971"/>
              <a:ext cx="24328" cy="1765009"/>
            </a:xfrm>
            <a:prstGeom prst="straightConnector1">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接连接符 58">
              <a:extLst>
                <a:ext uri="{FF2B5EF4-FFF2-40B4-BE49-F238E27FC236}">
                  <a16:creationId xmlns:a16="http://schemas.microsoft.com/office/drawing/2014/main" id="{9F05FA6C-656B-45D3-ADE5-32CA95B72C7B}"/>
                </a:ext>
              </a:extLst>
            </p:cNvPr>
            <p:cNvCxnSpPr>
              <a:cxnSpLocks/>
            </p:cNvCxnSpPr>
            <p:nvPr/>
          </p:nvCxnSpPr>
          <p:spPr>
            <a:xfrm flipH="1">
              <a:off x="3497708" y="3853178"/>
              <a:ext cx="877656" cy="72267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sp>
          <p:nvSpPr>
            <p:cNvPr id="61" name="文本框 60">
              <a:extLst>
                <a:ext uri="{FF2B5EF4-FFF2-40B4-BE49-F238E27FC236}">
                  <a16:creationId xmlns:a16="http://schemas.microsoft.com/office/drawing/2014/main" id="{2F072ECF-785E-42D6-9B05-6F6BEEA015FD}"/>
                </a:ext>
              </a:extLst>
            </p:cNvPr>
            <p:cNvSpPr txBox="1"/>
            <p:nvPr/>
          </p:nvSpPr>
          <p:spPr>
            <a:xfrm>
              <a:off x="4354035" y="3577422"/>
              <a:ext cx="877163" cy="369332"/>
            </a:xfrm>
            <a:prstGeom prst="rect">
              <a:avLst/>
            </a:prstGeom>
            <a:noFill/>
          </p:spPr>
          <p:txBody>
            <a:bodyPr wrap="none" rtlCol="0">
              <a:spAutoFit/>
            </a:bodyPr>
            <a:lstStyle/>
            <a:p>
              <a:r>
                <a:rPr lang="zh-CN" altLang="en-US" dirty="0">
                  <a:solidFill>
                    <a:srgbClr val="002060"/>
                  </a:solidFill>
                  <a:latin typeface="Times New Roman" panose="02020603050405020304" pitchFamily="18" charset="0"/>
                  <a:ea typeface="+mj-ea"/>
                  <a:cs typeface="Times New Roman" panose="02020603050405020304" pitchFamily="18" charset="0"/>
                </a:rPr>
                <a:t>补偿板</a:t>
              </a:r>
            </a:p>
          </p:txBody>
        </p:sp>
        <p:grpSp>
          <p:nvGrpSpPr>
            <p:cNvPr id="63" name="组合 62">
              <a:extLst>
                <a:ext uri="{FF2B5EF4-FFF2-40B4-BE49-F238E27FC236}">
                  <a16:creationId xmlns:a16="http://schemas.microsoft.com/office/drawing/2014/main" id="{A69E3042-C1C7-4551-9780-9E4C5C54DE49}"/>
                </a:ext>
              </a:extLst>
            </p:cNvPr>
            <p:cNvGrpSpPr/>
            <p:nvPr/>
          </p:nvGrpSpPr>
          <p:grpSpPr>
            <a:xfrm>
              <a:off x="7424624" y="2044989"/>
              <a:ext cx="2220602" cy="2980186"/>
              <a:chOff x="8967048" y="3117490"/>
              <a:chExt cx="2220602" cy="2980186"/>
            </a:xfrm>
          </p:grpSpPr>
          <p:grpSp>
            <p:nvGrpSpPr>
              <p:cNvPr id="64" name="组合 63">
                <a:extLst>
                  <a:ext uri="{FF2B5EF4-FFF2-40B4-BE49-F238E27FC236}">
                    <a16:creationId xmlns:a16="http://schemas.microsoft.com/office/drawing/2014/main" id="{4D9F2BFA-B312-48D3-A1B1-703EC68C9BF7}"/>
                  </a:ext>
                </a:extLst>
              </p:cNvPr>
              <p:cNvGrpSpPr/>
              <p:nvPr/>
            </p:nvGrpSpPr>
            <p:grpSpPr>
              <a:xfrm>
                <a:off x="8967048" y="3117490"/>
                <a:ext cx="2220602" cy="2213308"/>
                <a:chOff x="8694805" y="3778733"/>
                <a:chExt cx="2220602" cy="2213308"/>
              </a:xfrm>
            </p:grpSpPr>
            <p:sp>
              <p:nvSpPr>
                <p:cNvPr id="66" name="椭圆 65">
                  <a:extLst>
                    <a:ext uri="{FF2B5EF4-FFF2-40B4-BE49-F238E27FC236}">
                      <a16:creationId xmlns:a16="http://schemas.microsoft.com/office/drawing/2014/main" id="{1B268E03-EFC6-42DE-AE80-DAAD44A92D2B}"/>
                    </a:ext>
                  </a:extLst>
                </p:cNvPr>
                <p:cNvSpPr/>
                <p:nvPr/>
              </p:nvSpPr>
              <p:spPr>
                <a:xfrm>
                  <a:off x="8831661" y="3892907"/>
                  <a:ext cx="1946890" cy="19942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矩形: 圆角 66">
                  <a:extLst>
                    <a:ext uri="{FF2B5EF4-FFF2-40B4-BE49-F238E27FC236}">
                      <a16:creationId xmlns:a16="http://schemas.microsoft.com/office/drawing/2014/main" id="{BA458B30-C00C-462D-84D3-902FDF3C333B}"/>
                    </a:ext>
                  </a:extLst>
                </p:cNvPr>
                <p:cNvSpPr/>
                <p:nvPr/>
              </p:nvSpPr>
              <p:spPr>
                <a:xfrm>
                  <a:off x="8694805" y="3778733"/>
                  <a:ext cx="2220602" cy="2213308"/>
                </a:xfrm>
                <a:prstGeom prst="round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CN" altLang="en-US"/>
                </a:p>
              </p:txBody>
            </p:sp>
            <p:sp>
              <p:nvSpPr>
                <p:cNvPr id="68" name="圆: 空心 67">
                  <a:extLst>
                    <a:ext uri="{FF2B5EF4-FFF2-40B4-BE49-F238E27FC236}">
                      <a16:creationId xmlns:a16="http://schemas.microsoft.com/office/drawing/2014/main" id="{246CB376-9F8D-4A34-A06B-1B2A6D1ED0F7}"/>
                    </a:ext>
                  </a:extLst>
                </p:cNvPr>
                <p:cNvSpPr/>
                <p:nvPr/>
              </p:nvSpPr>
              <p:spPr>
                <a:xfrm>
                  <a:off x="8823262" y="3898641"/>
                  <a:ext cx="1963688" cy="1973493"/>
                </a:xfrm>
                <a:prstGeom prst="donut">
                  <a:avLst>
                    <a:gd name="adj" fmla="val 103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69" name="圆: 空心 68">
                  <a:extLst>
                    <a:ext uri="{FF2B5EF4-FFF2-40B4-BE49-F238E27FC236}">
                      <a16:creationId xmlns:a16="http://schemas.microsoft.com/office/drawing/2014/main" id="{3335178D-483A-4E7E-AB69-10A38C3E7F3C}"/>
                    </a:ext>
                  </a:extLst>
                </p:cNvPr>
                <p:cNvSpPr/>
                <p:nvPr/>
              </p:nvSpPr>
              <p:spPr>
                <a:xfrm>
                  <a:off x="8942190" y="3996731"/>
                  <a:ext cx="1747288" cy="1746484"/>
                </a:xfrm>
                <a:prstGeom prst="donut">
                  <a:avLst>
                    <a:gd name="adj" fmla="val 264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0" name="圆: 空心 69">
                  <a:extLst>
                    <a:ext uri="{FF2B5EF4-FFF2-40B4-BE49-F238E27FC236}">
                      <a16:creationId xmlns:a16="http://schemas.microsoft.com/office/drawing/2014/main" id="{889B18EA-A979-41CD-AA4D-F5C852EBC1E1}"/>
                    </a:ext>
                  </a:extLst>
                </p:cNvPr>
                <p:cNvSpPr/>
                <p:nvPr/>
              </p:nvSpPr>
              <p:spPr>
                <a:xfrm>
                  <a:off x="9108798" y="4137106"/>
                  <a:ext cx="1414072" cy="1428621"/>
                </a:xfrm>
                <a:prstGeom prst="donut">
                  <a:avLst>
                    <a:gd name="adj" fmla="val 679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1" name="圆: 空心 70">
                  <a:extLst>
                    <a:ext uri="{FF2B5EF4-FFF2-40B4-BE49-F238E27FC236}">
                      <a16:creationId xmlns:a16="http://schemas.microsoft.com/office/drawing/2014/main" id="{E603C977-2AEC-4DE2-A850-9039A919A347}"/>
                    </a:ext>
                  </a:extLst>
                </p:cNvPr>
                <p:cNvSpPr/>
                <p:nvPr/>
              </p:nvSpPr>
              <p:spPr>
                <a:xfrm>
                  <a:off x="9333493" y="4403345"/>
                  <a:ext cx="969226" cy="908462"/>
                </a:xfrm>
                <a:prstGeom prst="donut">
                  <a:avLst>
                    <a:gd name="adj" fmla="val 1346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2" name="椭圆 71">
                  <a:extLst>
                    <a:ext uri="{FF2B5EF4-FFF2-40B4-BE49-F238E27FC236}">
                      <a16:creationId xmlns:a16="http://schemas.microsoft.com/office/drawing/2014/main" id="{E4859917-3E95-4DE7-9A49-1012ABC08E0A}"/>
                    </a:ext>
                  </a:extLst>
                </p:cNvPr>
                <p:cNvSpPr/>
                <p:nvPr/>
              </p:nvSpPr>
              <p:spPr>
                <a:xfrm>
                  <a:off x="9629787" y="4670241"/>
                  <a:ext cx="365760" cy="36933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5" name="矩形 64">
                <a:extLst>
                  <a:ext uri="{FF2B5EF4-FFF2-40B4-BE49-F238E27FC236}">
                    <a16:creationId xmlns:a16="http://schemas.microsoft.com/office/drawing/2014/main" id="{6377B6F7-232C-41B8-B0DA-684015518AB7}"/>
                  </a:ext>
                </a:extLst>
              </p:cNvPr>
              <p:cNvSpPr/>
              <p:nvPr/>
            </p:nvSpPr>
            <p:spPr>
              <a:xfrm>
                <a:off x="9951199" y="5305711"/>
                <a:ext cx="241238" cy="791965"/>
              </a:xfrm>
              <a:prstGeom prst="rect">
                <a:avLst/>
              </a:prstGeom>
              <a:gradFill>
                <a:gsLst>
                  <a:gs pos="0">
                    <a:schemeClr val="tx1">
                      <a:lumMod val="85000"/>
                      <a:lumOff val="1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cmpd="thickThin">
                <a:solidFill>
                  <a:schemeClr val="tx1">
                    <a:lumMod val="95000"/>
                    <a:lumOff val="5000"/>
                  </a:schemeClr>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3" name="矩形 72">
              <a:extLst>
                <a:ext uri="{FF2B5EF4-FFF2-40B4-BE49-F238E27FC236}">
                  <a16:creationId xmlns:a16="http://schemas.microsoft.com/office/drawing/2014/main" id="{3DF2B090-A09E-44DF-9C00-FC321296A9C6}"/>
                </a:ext>
              </a:extLst>
            </p:cNvPr>
            <p:cNvSpPr/>
            <p:nvPr/>
          </p:nvSpPr>
          <p:spPr>
            <a:xfrm>
              <a:off x="6003093" y="4108371"/>
              <a:ext cx="555985" cy="1582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矩形 73">
              <a:extLst>
                <a:ext uri="{FF2B5EF4-FFF2-40B4-BE49-F238E27FC236}">
                  <a16:creationId xmlns:a16="http://schemas.microsoft.com/office/drawing/2014/main" id="{ADDD193A-FA58-4780-88CD-6CF53E0EB193}"/>
                </a:ext>
              </a:extLst>
            </p:cNvPr>
            <p:cNvSpPr/>
            <p:nvPr/>
          </p:nvSpPr>
          <p:spPr>
            <a:xfrm>
              <a:off x="6457059" y="4108371"/>
              <a:ext cx="102019" cy="18336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椭圆 75">
              <a:extLst>
                <a:ext uri="{FF2B5EF4-FFF2-40B4-BE49-F238E27FC236}">
                  <a16:creationId xmlns:a16="http://schemas.microsoft.com/office/drawing/2014/main" id="{F3913760-5D20-439A-ABFC-5FA1FCC66CE3}"/>
                </a:ext>
              </a:extLst>
            </p:cNvPr>
            <p:cNvSpPr/>
            <p:nvPr/>
          </p:nvSpPr>
          <p:spPr>
            <a:xfrm>
              <a:off x="6370510" y="4530882"/>
              <a:ext cx="279537" cy="1582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矩形 76">
              <a:extLst>
                <a:ext uri="{FF2B5EF4-FFF2-40B4-BE49-F238E27FC236}">
                  <a16:creationId xmlns:a16="http://schemas.microsoft.com/office/drawing/2014/main" id="{CDD45BC0-B162-49FB-AEE4-2AB897887BA7}"/>
                </a:ext>
              </a:extLst>
            </p:cNvPr>
            <p:cNvSpPr/>
            <p:nvPr/>
          </p:nvSpPr>
          <p:spPr>
            <a:xfrm>
              <a:off x="5973745" y="5751576"/>
              <a:ext cx="483310" cy="1578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矩形 77">
              <a:extLst>
                <a:ext uri="{FF2B5EF4-FFF2-40B4-BE49-F238E27FC236}">
                  <a16:creationId xmlns:a16="http://schemas.microsoft.com/office/drawing/2014/main" id="{879B0FED-77EA-444A-8E56-1E1D49E64B5E}"/>
                </a:ext>
              </a:extLst>
            </p:cNvPr>
            <p:cNvSpPr/>
            <p:nvPr/>
          </p:nvSpPr>
          <p:spPr>
            <a:xfrm>
              <a:off x="5761438" y="5671733"/>
              <a:ext cx="483310" cy="27939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矩形 78">
              <a:extLst>
                <a:ext uri="{FF2B5EF4-FFF2-40B4-BE49-F238E27FC236}">
                  <a16:creationId xmlns:a16="http://schemas.microsoft.com/office/drawing/2014/main" id="{795F1FFE-0DB2-44D2-A6E1-0667DFA57C0B}"/>
                </a:ext>
              </a:extLst>
            </p:cNvPr>
            <p:cNvSpPr/>
            <p:nvPr/>
          </p:nvSpPr>
          <p:spPr>
            <a:xfrm>
              <a:off x="5490205" y="5756564"/>
              <a:ext cx="271229" cy="97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矩形 79">
              <a:extLst>
                <a:ext uri="{FF2B5EF4-FFF2-40B4-BE49-F238E27FC236}">
                  <a16:creationId xmlns:a16="http://schemas.microsoft.com/office/drawing/2014/main" id="{D9145F58-DE8A-484B-A55A-F5661EB75DEC}"/>
                </a:ext>
              </a:extLst>
            </p:cNvPr>
            <p:cNvSpPr/>
            <p:nvPr/>
          </p:nvSpPr>
          <p:spPr>
            <a:xfrm>
              <a:off x="5413248" y="5699165"/>
              <a:ext cx="135879" cy="2375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4" name="直接连接符 83">
              <a:extLst>
                <a:ext uri="{FF2B5EF4-FFF2-40B4-BE49-F238E27FC236}">
                  <a16:creationId xmlns:a16="http://schemas.microsoft.com/office/drawing/2014/main" id="{40CA895A-EFC5-45A2-AF56-163C4D816FF0}"/>
                </a:ext>
              </a:extLst>
            </p:cNvPr>
            <p:cNvCxnSpPr/>
            <p:nvPr/>
          </p:nvCxnSpPr>
          <p:spPr>
            <a:xfrm>
              <a:off x="6729984" y="4629985"/>
              <a:ext cx="310896"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5" name="直接连接符 84">
              <a:extLst>
                <a:ext uri="{FF2B5EF4-FFF2-40B4-BE49-F238E27FC236}">
                  <a16:creationId xmlns:a16="http://schemas.microsoft.com/office/drawing/2014/main" id="{132DAA3D-9821-49DC-9B31-7E7C012DEE2B}"/>
                </a:ext>
              </a:extLst>
            </p:cNvPr>
            <p:cNvCxnSpPr/>
            <p:nvPr/>
          </p:nvCxnSpPr>
          <p:spPr>
            <a:xfrm>
              <a:off x="6741487" y="5854527"/>
              <a:ext cx="310896"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6" name="直接连接符 85">
              <a:extLst>
                <a:ext uri="{FF2B5EF4-FFF2-40B4-BE49-F238E27FC236}">
                  <a16:creationId xmlns:a16="http://schemas.microsoft.com/office/drawing/2014/main" id="{15A00F7F-AD9B-4EB9-A906-84743D017156}"/>
                </a:ext>
              </a:extLst>
            </p:cNvPr>
            <p:cNvCxnSpPr/>
            <p:nvPr/>
          </p:nvCxnSpPr>
          <p:spPr>
            <a:xfrm>
              <a:off x="6729984" y="4214678"/>
              <a:ext cx="310896"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矩形 86">
              <a:extLst>
                <a:ext uri="{FF2B5EF4-FFF2-40B4-BE49-F238E27FC236}">
                  <a16:creationId xmlns:a16="http://schemas.microsoft.com/office/drawing/2014/main" id="{050122DF-966B-46D4-878F-6BB8826EBFDA}"/>
                </a:ext>
              </a:extLst>
            </p:cNvPr>
            <p:cNvSpPr/>
            <p:nvPr/>
          </p:nvSpPr>
          <p:spPr>
            <a:xfrm>
              <a:off x="5294785" y="4960584"/>
              <a:ext cx="1059906" cy="369332"/>
            </a:xfrm>
            <a:prstGeom prst="rect">
              <a:avLst/>
            </a:prstGeom>
          </p:spPr>
          <p:txBody>
            <a:bodyPr wrap="none">
              <a:spAutoFit/>
            </a:bodyPr>
            <a:lstStyle/>
            <a:p>
              <a:r>
                <a:rPr lang="en-US" altLang="zh-CN" dirty="0"/>
                <a:t>20:1</a:t>
              </a:r>
              <a:r>
                <a:rPr lang="zh-CN" altLang="en-US" dirty="0"/>
                <a:t>杠杆</a:t>
              </a:r>
            </a:p>
          </p:txBody>
        </p:sp>
        <p:sp>
          <p:nvSpPr>
            <p:cNvPr id="88" name="矩形 87">
              <a:extLst>
                <a:ext uri="{FF2B5EF4-FFF2-40B4-BE49-F238E27FC236}">
                  <a16:creationId xmlns:a16="http://schemas.microsoft.com/office/drawing/2014/main" id="{E50AC53B-154D-41D8-A062-9140247E6DDC}"/>
                </a:ext>
              </a:extLst>
            </p:cNvPr>
            <p:cNvSpPr/>
            <p:nvPr/>
          </p:nvSpPr>
          <p:spPr>
            <a:xfrm>
              <a:off x="5604256" y="6096652"/>
              <a:ext cx="877163" cy="369332"/>
            </a:xfrm>
            <a:prstGeom prst="rect">
              <a:avLst/>
            </a:prstGeom>
          </p:spPr>
          <p:txBody>
            <a:bodyPr wrap="none">
              <a:spAutoFit/>
            </a:bodyPr>
            <a:lstStyle/>
            <a:p>
              <a:r>
                <a:rPr lang="zh-CN" altLang="en-US" dirty="0"/>
                <a:t>千分尺</a:t>
              </a:r>
            </a:p>
          </p:txBody>
        </p:sp>
        <p:sp>
          <p:nvSpPr>
            <p:cNvPr id="89" name="矩形 88">
              <a:extLst>
                <a:ext uri="{FF2B5EF4-FFF2-40B4-BE49-F238E27FC236}">
                  <a16:creationId xmlns:a16="http://schemas.microsoft.com/office/drawing/2014/main" id="{3E59D290-3537-4A6A-82B8-9A1477F591EC}"/>
                </a:ext>
              </a:extLst>
            </p:cNvPr>
            <p:cNvSpPr/>
            <p:nvPr/>
          </p:nvSpPr>
          <p:spPr>
            <a:xfrm>
              <a:off x="6659239" y="5047192"/>
              <a:ext cx="418704" cy="369332"/>
            </a:xfrm>
            <a:prstGeom prst="rect">
              <a:avLst/>
            </a:prstGeom>
          </p:spPr>
          <p:txBody>
            <a:bodyPr wrap="none">
              <a:spAutoFit/>
            </a:bodyPr>
            <a:lstStyle/>
            <a:p>
              <a:r>
                <a:rPr lang="en-US" altLang="zh-CN" dirty="0"/>
                <a:t>20</a:t>
              </a:r>
              <a:endParaRPr lang="zh-CN" altLang="en-US" dirty="0"/>
            </a:p>
          </p:txBody>
        </p:sp>
        <p:sp>
          <p:nvSpPr>
            <p:cNvPr id="90" name="矩形 89">
              <a:extLst>
                <a:ext uri="{FF2B5EF4-FFF2-40B4-BE49-F238E27FC236}">
                  <a16:creationId xmlns:a16="http://schemas.microsoft.com/office/drawing/2014/main" id="{F9A70F82-4B2E-4D61-9D25-9013A5E37494}"/>
                </a:ext>
              </a:extLst>
            </p:cNvPr>
            <p:cNvSpPr/>
            <p:nvPr/>
          </p:nvSpPr>
          <p:spPr>
            <a:xfrm>
              <a:off x="6700491" y="4243323"/>
              <a:ext cx="301686" cy="369332"/>
            </a:xfrm>
            <a:prstGeom prst="rect">
              <a:avLst/>
            </a:prstGeom>
          </p:spPr>
          <p:txBody>
            <a:bodyPr wrap="none">
              <a:spAutoFit/>
            </a:bodyPr>
            <a:lstStyle/>
            <a:p>
              <a:r>
                <a:rPr lang="en-US" altLang="zh-CN" dirty="0"/>
                <a:t>1</a:t>
              </a:r>
              <a:endParaRPr lang="zh-CN" altLang="en-US" dirty="0"/>
            </a:p>
          </p:txBody>
        </p:sp>
        <p:sp>
          <p:nvSpPr>
            <p:cNvPr id="94" name="矩形 93">
              <a:extLst>
                <a:ext uri="{FF2B5EF4-FFF2-40B4-BE49-F238E27FC236}">
                  <a16:creationId xmlns:a16="http://schemas.microsoft.com/office/drawing/2014/main" id="{35A1DE94-CA93-496F-A014-ACD8D0BA9FF5}"/>
                </a:ext>
              </a:extLst>
            </p:cNvPr>
            <p:cNvSpPr/>
            <p:nvPr/>
          </p:nvSpPr>
          <p:spPr>
            <a:xfrm>
              <a:off x="5775365" y="3425558"/>
              <a:ext cx="306494" cy="369332"/>
            </a:xfrm>
            <a:prstGeom prst="rect">
              <a:avLst/>
            </a:prstGeom>
          </p:spPr>
          <p:txBody>
            <a:bodyPr wrap="none">
              <a:spAutoFit/>
            </a:bodyPr>
            <a:lstStyle/>
            <a:p>
              <a:r>
                <a:rPr lang="en-US" altLang="zh-CN" dirty="0"/>
                <a:t>d</a:t>
              </a:r>
              <a:endParaRPr lang="zh-CN" altLang="en-US" dirty="0"/>
            </a:p>
          </p:txBody>
        </p:sp>
      </p:grpSp>
    </p:spTree>
    <p:extLst>
      <p:ext uri="{BB962C8B-B14F-4D97-AF65-F5344CB8AC3E}">
        <p14:creationId xmlns:p14="http://schemas.microsoft.com/office/powerpoint/2010/main" val="121317966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335</TotalTime>
  <Words>412</Words>
  <Application>Microsoft Office PowerPoint</Application>
  <PresentationFormat>宽屏</PresentationFormat>
  <Paragraphs>76</Paragraphs>
  <Slides>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6</vt:i4>
      </vt:variant>
    </vt:vector>
  </HeadingPairs>
  <TitlesOfParts>
    <vt:vector size="12" baseType="lpstr">
      <vt:lpstr>黑体</vt:lpstr>
      <vt:lpstr>Arial</vt:lpstr>
      <vt:lpstr>Calibri</vt:lpstr>
      <vt:lpstr>Cambria</vt:lpstr>
      <vt:lpstr>Times New Roman</vt:lpstr>
      <vt:lpstr>Office 主题​​</vt:lpstr>
      <vt:lpstr>组合干涉仪实验</vt:lpstr>
      <vt:lpstr>迈克尔逊干涉仪干涉原理</vt:lpstr>
      <vt:lpstr>PowerPoint 演示文稿</vt:lpstr>
      <vt:lpstr>1.空气折射率的测量</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组合干涉仪实验</dc:title>
  <dc:creator>jlv_i</dc:creator>
  <cp:lastModifiedBy>Jun Lv</cp:lastModifiedBy>
  <cp:revision>23</cp:revision>
  <dcterms:created xsi:type="dcterms:W3CDTF">2020-08-30T01:13:37Z</dcterms:created>
  <dcterms:modified xsi:type="dcterms:W3CDTF">2024-09-04T11:35:25Z</dcterms:modified>
</cp:coreProperties>
</file>